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7" r:id="rId3"/>
    <p:sldId id="258" r:id="rId4"/>
    <p:sldId id="278" r:id="rId5"/>
    <p:sldId id="259" r:id="rId6"/>
    <p:sldId id="279" r:id="rId7"/>
    <p:sldId id="260" r:id="rId8"/>
    <p:sldId id="276" r:id="rId9"/>
    <p:sldId id="280" r:id="rId10"/>
    <p:sldId id="263" r:id="rId11"/>
    <p:sldId id="284" r:id="rId12"/>
    <p:sldId id="281" r:id="rId13"/>
    <p:sldId id="283" r:id="rId14"/>
    <p:sldId id="282" r:id="rId15"/>
    <p:sldId id="275" r:id="rId16"/>
    <p:sldId id="277" r:id="rId17"/>
    <p:sldId id="264" r:id="rId18"/>
    <p:sldId id="285" r:id="rId19"/>
    <p:sldId id="273" r:id="rId20"/>
    <p:sldId id="268" r:id="rId21"/>
    <p:sldId id="269" r:id="rId22"/>
    <p:sldId id="267" r:id="rId23"/>
    <p:sldId id="266" r:id="rId24"/>
    <p:sldId id="286" r:id="rId25"/>
    <p:sldId id="265" r:id="rId26"/>
    <p:sldId id="274" r:id="rId27"/>
    <p:sldId id="272" r:id="rId28"/>
    <p:sldId id="270"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342478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3201777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3550031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235309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1492330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2700675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1158905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3701577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1689316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948657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1/21/2024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472868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1/21/2024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‹N°›</a:t>
            </a:fld>
            <a:endParaRPr lang="en-US"/>
          </a:p>
        </p:txBody>
      </p:sp>
    </p:spTree>
    <p:extLst>
      <p:ext uri="{BB962C8B-B14F-4D97-AF65-F5344CB8AC3E}">
        <p14:creationId xmlns:p14="http://schemas.microsoft.com/office/powerpoint/2010/main" val="30423043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27" r:id="rId4"/>
    <p:sldLayoutId id="2147483728" r:id="rId5"/>
    <p:sldLayoutId id="2147483733" r:id="rId6"/>
    <p:sldLayoutId id="2147483729" r:id="rId7"/>
    <p:sldLayoutId id="2147483730" r:id="rId8"/>
    <p:sldLayoutId id="2147483731" r:id="rId9"/>
    <p:sldLayoutId id="2147483732" r:id="rId10"/>
    <p:sldLayoutId id="214748373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cache.media.education.gouv.fr/file/CSP/24/0/Projet_Epreuves_examen_LLCER_Tle_Voie_G_1135240.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education.gouv.fr/bo/20/Special2/MENE2001794N.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education.gouv.fr/baccalaureat-comment-se-passe-le-grand-oral-100028"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3E06833-B59C-442F-9A6A-F8F55936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554"/>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FA2016CF-2F24-4AE4-8A87-D9B6A3DE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ous-titre 2">
            <a:extLst>
              <a:ext uri="{FF2B5EF4-FFF2-40B4-BE49-F238E27FC236}">
                <a16:creationId xmlns:a16="http://schemas.microsoft.com/office/drawing/2014/main" id="{B0D99AF8-A1BC-4606-8A7B-67ED5CB2F9CC}"/>
              </a:ext>
            </a:extLst>
          </p:cNvPr>
          <p:cNvSpPr>
            <a:spLocks noGrp="1"/>
          </p:cNvSpPr>
          <p:nvPr>
            <p:ph type="ctrTitle"/>
          </p:nvPr>
        </p:nvSpPr>
        <p:spPr>
          <a:xfrm>
            <a:off x="5273336" y="1367160"/>
            <a:ext cx="4301187" cy="1757779"/>
          </a:xfrm>
          <a:solidFill>
            <a:schemeClr val="accent1">
              <a:lumMod val="40000"/>
              <a:lumOff val="60000"/>
            </a:schemeClr>
          </a:solidFill>
        </p:spPr>
        <p:txBody>
          <a:bodyPr vert="horz" lIns="91440" tIns="45720" rIns="91440" bIns="45720" rtlCol="0" anchor="b">
            <a:normAutofit/>
          </a:bodyPr>
          <a:lstStyle/>
          <a:p>
            <a:pPr algn="l"/>
            <a:r>
              <a:rPr lang="en-US" b="1" dirty="0">
                <a:gradFill flip="none" rotWithShape="1">
                  <a:gsLst>
                    <a:gs pos="0">
                      <a:schemeClr val="accent5">
                        <a:alpha val="70000"/>
                      </a:schemeClr>
                    </a:gs>
                    <a:gs pos="100000">
                      <a:schemeClr val="accent1">
                        <a:alpha val="70000"/>
                      </a:schemeClr>
                    </a:gs>
                  </a:gsLst>
                  <a:lin ang="0" scaled="1"/>
                  <a:tileRect/>
                </a:gradFill>
              </a:rPr>
              <a:t>    LLCER</a:t>
            </a:r>
            <a:br>
              <a:rPr lang="en-US" b="1" dirty="0">
                <a:gradFill flip="none" rotWithShape="1">
                  <a:gsLst>
                    <a:gs pos="0">
                      <a:schemeClr val="accent5">
                        <a:alpha val="70000"/>
                      </a:schemeClr>
                    </a:gs>
                    <a:gs pos="100000">
                      <a:schemeClr val="accent1">
                        <a:alpha val="70000"/>
                      </a:schemeClr>
                    </a:gs>
                  </a:gsLst>
                  <a:lin ang="0" scaled="1"/>
                  <a:tileRect/>
                </a:gradFill>
              </a:rPr>
            </a:br>
            <a:r>
              <a:rPr lang="en-US" b="1" dirty="0">
                <a:gradFill flip="none" rotWithShape="1">
                  <a:gsLst>
                    <a:gs pos="0">
                      <a:schemeClr val="accent5">
                        <a:alpha val="70000"/>
                      </a:schemeClr>
                    </a:gs>
                    <a:gs pos="100000">
                      <a:schemeClr val="accent1">
                        <a:alpha val="70000"/>
                      </a:schemeClr>
                    </a:gs>
                  </a:gsLst>
                  <a:lin ang="0" scaled="1"/>
                  <a:tileRect/>
                </a:gradFill>
              </a:rPr>
              <a:t>  2024-2025</a:t>
            </a:r>
          </a:p>
        </p:txBody>
      </p:sp>
      <p:sp>
        <p:nvSpPr>
          <p:cNvPr id="5" name="Sous-titre 4">
            <a:extLst>
              <a:ext uri="{FF2B5EF4-FFF2-40B4-BE49-F238E27FC236}">
                <a16:creationId xmlns:a16="http://schemas.microsoft.com/office/drawing/2014/main" id="{698F87D9-0B59-4B26-937E-C6A5BC2394FE}"/>
              </a:ext>
            </a:extLst>
          </p:cNvPr>
          <p:cNvSpPr>
            <a:spLocks noGrp="1"/>
          </p:cNvSpPr>
          <p:nvPr>
            <p:ph type="subTitle" idx="1"/>
          </p:nvPr>
        </p:nvSpPr>
        <p:spPr>
          <a:xfrm>
            <a:off x="5890865" y="3631421"/>
            <a:ext cx="5462935" cy="1655762"/>
          </a:xfrm>
        </p:spPr>
        <p:txBody>
          <a:bodyPr vert="horz" lIns="91440" tIns="45720" rIns="91440" bIns="45720" rtlCol="0">
            <a:normAutofit/>
          </a:bodyPr>
          <a:lstStyle/>
          <a:p>
            <a:pPr algn="l"/>
            <a:endParaRPr lang="en-US" sz="2200" kern="1200">
              <a:solidFill>
                <a:schemeClr val="tx2">
                  <a:alpha val="60000"/>
                </a:schemeClr>
              </a:solidFill>
              <a:latin typeface="+mn-lt"/>
              <a:ea typeface="+mn-ea"/>
              <a:cs typeface="+mn-cs"/>
            </a:endParaRPr>
          </a:p>
          <a:p>
            <a:pPr algn="l"/>
            <a:endParaRPr lang="en-US" sz="2200" kern="1200" dirty="0">
              <a:solidFill>
                <a:schemeClr val="tx2">
                  <a:alpha val="60000"/>
                </a:schemeClr>
              </a:solidFill>
              <a:latin typeface="+mn-lt"/>
              <a:ea typeface="+mn-ea"/>
              <a:cs typeface="+mn-cs"/>
            </a:endParaRPr>
          </a:p>
        </p:txBody>
      </p:sp>
      <p:pic>
        <p:nvPicPr>
          <p:cNvPr id="8" name="Picture 2" descr="Lettres, tomber, livre, ouvert. Render, isolé, letters., arrière-plan.,  livre, tomber, ouvert, blanc, 3d. | CanStock">
            <a:extLst>
              <a:ext uri="{FF2B5EF4-FFF2-40B4-BE49-F238E27FC236}">
                <a16:creationId xmlns:a16="http://schemas.microsoft.com/office/drawing/2014/main" id="{DB1B75CB-0DF8-4839-AFAE-1052F5BBD74A}"/>
              </a:ext>
            </a:extLst>
          </p:cNvPr>
          <p:cNvPicPr>
            <a:picLocks noChangeAspect="1" noChangeArrowheads="1"/>
          </p:cNvPicPr>
          <p:nvPr/>
        </p:nvPicPr>
        <p:blipFill rotWithShape="1">
          <a:blip r:embed="rId2">
            <a:alphaModFix amt="90000"/>
            <a:extLst>
              <a:ext uri="{28A0092B-C50C-407E-A947-70E740481C1C}">
                <a14:useLocalDpi xmlns:a14="http://schemas.microsoft.com/office/drawing/2010/main" val="0"/>
              </a:ext>
            </a:extLst>
          </a:blip>
          <a:srcRect b="9101"/>
          <a:stretch/>
        </p:blipFill>
        <p:spPr bwMode="auto">
          <a:xfrm>
            <a:off x="668365" y="1035752"/>
            <a:ext cx="4678478" cy="2794184"/>
          </a:xfrm>
          <a:prstGeom prst="rect">
            <a:avLst/>
          </a:prstGeom>
          <a:solidFill>
            <a:schemeClr val="accent1">
              <a:lumMod val="20000"/>
              <a:lumOff val="80000"/>
            </a:schemeClr>
          </a:solidFill>
        </p:spPr>
      </p:pic>
      <p:sp>
        <p:nvSpPr>
          <p:cNvPr id="7" name="Sous-titre 2">
            <a:extLst>
              <a:ext uri="{FF2B5EF4-FFF2-40B4-BE49-F238E27FC236}">
                <a16:creationId xmlns:a16="http://schemas.microsoft.com/office/drawing/2014/main" id="{79E6AC5D-3193-4483-8382-53A1A1E37110}"/>
              </a:ext>
            </a:extLst>
          </p:cNvPr>
          <p:cNvSpPr txBox="1">
            <a:spLocks/>
          </p:cNvSpPr>
          <p:nvPr/>
        </p:nvSpPr>
        <p:spPr>
          <a:xfrm>
            <a:off x="3957515" y="4187192"/>
            <a:ext cx="6880194" cy="1941553"/>
          </a:xfrm>
          <a:prstGeom prst="rect">
            <a:avLst/>
          </a:prstGeom>
          <a:solidFill>
            <a:schemeClr val="accent1">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 b="1" dirty="0">
                <a:solidFill>
                  <a:schemeClr val="accent1">
                    <a:lumMod val="75000"/>
                  </a:schemeClr>
                </a:solidFill>
              </a:rPr>
              <a:t>Spécialité  </a:t>
            </a:r>
            <a:br>
              <a:rPr lang="fr" b="1" dirty="0">
                <a:solidFill>
                  <a:schemeClr val="accent1">
                    <a:lumMod val="75000"/>
                  </a:schemeClr>
                </a:solidFill>
              </a:rPr>
            </a:br>
            <a:r>
              <a:rPr lang="fr" b="1" dirty="0">
                <a:solidFill>
                  <a:schemeClr val="accent1">
                    <a:lumMod val="75000"/>
                  </a:schemeClr>
                </a:solidFill>
              </a:rPr>
              <a:t>1 ère –Terminale</a:t>
            </a:r>
          </a:p>
          <a:p>
            <a:r>
              <a:rPr lang="fr" b="1" dirty="0">
                <a:solidFill>
                  <a:schemeClr val="accent1">
                    <a:lumMod val="75000"/>
                  </a:schemeClr>
                </a:solidFill>
              </a:rPr>
              <a:t> insta @best_of_english_classes</a:t>
            </a:r>
          </a:p>
          <a:p>
            <a:r>
              <a:rPr lang="fr" b="1" dirty="0">
                <a:solidFill>
                  <a:schemeClr val="accent1">
                    <a:lumMod val="75000"/>
                  </a:schemeClr>
                </a:solidFill>
              </a:rPr>
              <a:t>//padlets</a:t>
            </a:r>
            <a:endParaRPr lang="en-GB" dirty="0">
              <a:solidFill>
                <a:schemeClr val="accent1">
                  <a:lumMod val="75000"/>
                </a:schemeClr>
              </a:solidFill>
            </a:endParaRPr>
          </a:p>
        </p:txBody>
      </p:sp>
    </p:spTree>
    <p:extLst>
      <p:ext uri="{BB962C8B-B14F-4D97-AF65-F5344CB8AC3E}">
        <p14:creationId xmlns:p14="http://schemas.microsoft.com/office/powerpoint/2010/main" val="89359405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8DD44-B2C1-4227-B5B1-CFF019ED22A4}"/>
              </a:ext>
            </a:extLst>
          </p:cNvPr>
          <p:cNvSpPr>
            <a:spLocks noGrp="1"/>
          </p:cNvSpPr>
          <p:nvPr>
            <p:ph type="title"/>
          </p:nvPr>
        </p:nvSpPr>
        <p:spPr>
          <a:solidFill>
            <a:schemeClr val="accent1">
              <a:lumMod val="20000"/>
              <a:lumOff val="80000"/>
            </a:schemeClr>
          </a:solidFill>
        </p:spPr>
        <p:txBody>
          <a:bodyPr/>
          <a:lstStyle/>
          <a:p>
            <a:r>
              <a:rPr lang="fr-FR" dirty="0"/>
              <a:t> </a:t>
            </a:r>
            <a:r>
              <a:rPr lang="fr-FR" dirty="0" err="1"/>
              <a:t>Cinema</a:t>
            </a:r>
            <a:r>
              <a:rPr lang="fr-FR" dirty="0"/>
              <a:t> </a:t>
            </a:r>
            <a:endParaRPr lang="en-GB" dirty="0"/>
          </a:p>
        </p:txBody>
      </p:sp>
      <p:pic>
        <p:nvPicPr>
          <p:cNvPr id="6" name="Espace réservé du contenu 5" descr="Une image contenant personne, intérieur, mur, arme&#10;&#10;Description générée automatiquement">
            <a:extLst>
              <a:ext uri="{FF2B5EF4-FFF2-40B4-BE49-F238E27FC236}">
                <a16:creationId xmlns:a16="http://schemas.microsoft.com/office/drawing/2014/main" id="{8EBE7194-E623-E676-1058-301A7AD8C0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8257" y="4684746"/>
            <a:ext cx="2069311" cy="1551984"/>
          </a:xfrm>
        </p:spPr>
      </p:pic>
      <p:pic>
        <p:nvPicPr>
          <p:cNvPr id="8" name="Image 7" descr="Une image contenant habits, personne, mur, intérieur&#10;&#10;Description générée automatiquement">
            <a:extLst>
              <a:ext uri="{FF2B5EF4-FFF2-40B4-BE49-F238E27FC236}">
                <a16:creationId xmlns:a16="http://schemas.microsoft.com/office/drawing/2014/main" id="{6CEA5BB1-DE13-EC5A-8768-BD04A10D3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927" y="690970"/>
            <a:ext cx="3508345" cy="2631259"/>
          </a:xfrm>
          <a:prstGeom prst="rect">
            <a:avLst/>
          </a:prstGeom>
        </p:spPr>
      </p:pic>
      <p:pic>
        <p:nvPicPr>
          <p:cNvPr id="10" name="Image 9" descr="Une image contenant habits, personne, mur, intérieur&#10;&#10;Description générée automatiquement">
            <a:extLst>
              <a:ext uri="{FF2B5EF4-FFF2-40B4-BE49-F238E27FC236}">
                <a16:creationId xmlns:a16="http://schemas.microsoft.com/office/drawing/2014/main" id="{D3F4E0FE-7F5C-2D33-95F8-C51D254F2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5620" y="681037"/>
            <a:ext cx="3504821" cy="2628616"/>
          </a:xfrm>
          <a:prstGeom prst="rect">
            <a:avLst/>
          </a:prstGeom>
        </p:spPr>
      </p:pic>
      <p:pic>
        <p:nvPicPr>
          <p:cNvPr id="13" name="Image 12" descr="Une image contenant habits, personne, microphone, homme&#10;&#10;Description générée automatiquement">
            <a:extLst>
              <a:ext uri="{FF2B5EF4-FFF2-40B4-BE49-F238E27FC236}">
                <a16:creationId xmlns:a16="http://schemas.microsoft.com/office/drawing/2014/main" id="{4336E0D4-2C2A-1E7C-DBB2-DCFC68527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11" y="1867711"/>
            <a:ext cx="3504821" cy="2628616"/>
          </a:xfrm>
          <a:prstGeom prst="rect">
            <a:avLst/>
          </a:prstGeom>
        </p:spPr>
      </p:pic>
      <p:pic>
        <p:nvPicPr>
          <p:cNvPr id="15" name="Image 14" descr="Une image contenant personne, habits, intérieur, table&#10;&#10;Description générée automatiquement">
            <a:extLst>
              <a:ext uri="{FF2B5EF4-FFF2-40B4-BE49-F238E27FC236}">
                <a16:creationId xmlns:a16="http://schemas.microsoft.com/office/drawing/2014/main" id="{1963146E-B957-F7E2-A055-166E3E17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274" y="3535771"/>
            <a:ext cx="3508346" cy="2631259"/>
          </a:xfrm>
          <a:prstGeom prst="rect">
            <a:avLst/>
          </a:prstGeom>
        </p:spPr>
      </p:pic>
      <p:pic>
        <p:nvPicPr>
          <p:cNvPr id="20" name="Image 19" descr="Une image contenant habits, personne, mur, intérieur&#10;&#10;Description générée automatiquement">
            <a:extLst>
              <a:ext uri="{FF2B5EF4-FFF2-40B4-BE49-F238E27FC236}">
                <a16:creationId xmlns:a16="http://schemas.microsoft.com/office/drawing/2014/main" id="{84709D8D-43E2-A446-FC19-58BADD8A4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3070" y="3535771"/>
            <a:ext cx="3455464" cy="2591598"/>
          </a:xfrm>
          <a:prstGeom prst="rect">
            <a:avLst/>
          </a:prstGeom>
        </p:spPr>
      </p:pic>
    </p:spTree>
    <p:extLst>
      <p:ext uri="{BB962C8B-B14F-4D97-AF65-F5344CB8AC3E}">
        <p14:creationId xmlns:p14="http://schemas.microsoft.com/office/powerpoint/2010/main" val="3345836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ame 62">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2C8DD44-B2C1-4227-B5B1-CFF019ED22A4}"/>
              </a:ext>
            </a:extLst>
          </p:cNvPr>
          <p:cNvSpPr>
            <a:spLocks noGrp="1"/>
          </p:cNvSpPr>
          <p:nvPr>
            <p:ph type="title"/>
          </p:nvPr>
        </p:nvSpPr>
        <p:spPr>
          <a:xfrm>
            <a:off x="838200" y="3893769"/>
            <a:ext cx="5992550" cy="2319306"/>
          </a:xfrm>
        </p:spPr>
        <p:txBody>
          <a:bodyPr vert="horz" lIns="91440" tIns="45720" rIns="91440" bIns="45720" rtlCol="0" anchor="t">
            <a:normAutofit/>
          </a:bodyPr>
          <a:lstStyle/>
          <a:p>
            <a:r>
              <a:rPr lang="en-US" sz="4400" dirty="0">
                <a:gradFill flip="none" rotWithShape="1">
                  <a:gsLst>
                    <a:gs pos="0">
                      <a:schemeClr val="accent5">
                        <a:alpha val="70000"/>
                      </a:schemeClr>
                    </a:gs>
                    <a:gs pos="100000">
                      <a:schemeClr val="accent1">
                        <a:alpha val="70000"/>
                      </a:schemeClr>
                    </a:gs>
                  </a:gsLst>
                  <a:lin ang="0" scaled="1"/>
                  <a:tileRect/>
                </a:gradFill>
              </a:rPr>
              <a:t>                                                     </a:t>
            </a:r>
          </a:p>
        </p:txBody>
      </p:sp>
      <p:pic>
        <p:nvPicPr>
          <p:cNvPr id="7" name="Espace réservé du contenu 6" descr="Une image contenant habits, personne, mur, homme&#10;&#10;Description générée automatiquement">
            <a:extLst>
              <a:ext uri="{FF2B5EF4-FFF2-40B4-BE49-F238E27FC236}">
                <a16:creationId xmlns:a16="http://schemas.microsoft.com/office/drawing/2014/main" id="{EF3E548F-3A5F-68BF-B856-2E2B78F8D642}"/>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t="21546" r="2" b="2572"/>
          <a:stretch/>
        </p:blipFill>
        <p:spPr>
          <a:xfrm>
            <a:off x="490507" y="487252"/>
            <a:ext cx="5605494" cy="3190217"/>
          </a:xfrm>
          <a:prstGeom prst="rect">
            <a:avLst/>
          </a:prstGeom>
        </p:spPr>
      </p:pic>
      <p:pic>
        <p:nvPicPr>
          <p:cNvPr id="11" name="Image 10" descr="Une image contenant habits, personne, homme, intérieur&#10;&#10;Description générée automatiquement">
            <a:extLst>
              <a:ext uri="{FF2B5EF4-FFF2-40B4-BE49-F238E27FC236}">
                <a16:creationId xmlns:a16="http://schemas.microsoft.com/office/drawing/2014/main" id="{D295E415-C9A2-BA68-02EB-3FFF8FA32868}"/>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t="21685" r="2" b="2434"/>
          <a:stretch/>
        </p:blipFill>
        <p:spPr>
          <a:xfrm>
            <a:off x="6095999" y="487252"/>
            <a:ext cx="5605494" cy="3190217"/>
          </a:xfrm>
          <a:prstGeom prst="rect">
            <a:avLst/>
          </a:prstGeom>
        </p:spPr>
      </p:pic>
      <p:sp>
        <p:nvSpPr>
          <p:cNvPr id="51" name="Content Placeholder 50">
            <a:extLst>
              <a:ext uri="{FF2B5EF4-FFF2-40B4-BE49-F238E27FC236}">
                <a16:creationId xmlns:a16="http://schemas.microsoft.com/office/drawing/2014/main" id="{4BF81CC1-98F4-5DCF-F8C0-CD4E015E95D7}"/>
              </a:ext>
            </a:extLst>
          </p:cNvPr>
          <p:cNvSpPr>
            <a:spLocks noGrp="1"/>
          </p:cNvSpPr>
          <p:nvPr>
            <p:ph idx="1"/>
          </p:nvPr>
        </p:nvSpPr>
        <p:spPr>
          <a:xfrm>
            <a:off x="4036631" y="3893769"/>
            <a:ext cx="4377714" cy="2319306"/>
          </a:xfrm>
          <a:solidFill>
            <a:schemeClr val="accent1">
              <a:lumMod val="20000"/>
              <a:lumOff val="80000"/>
            </a:schemeClr>
          </a:solidFill>
        </p:spPr>
        <p:txBody>
          <a:bodyPr anchor="t">
            <a:normAutofit lnSpcReduction="10000"/>
          </a:bodyPr>
          <a:lstStyle/>
          <a:p>
            <a:endParaRPr lang="en-US" sz="1800" dirty="0">
              <a:solidFill>
                <a:schemeClr val="tx2">
                  <a:alpha val="60000"/>
                </a:schemeClr>
              </a:solidFill>
            </a:endParaRPr>
          </a:p>
          <a:p>
            <a:endParaRPr lang="en-US" sz="1800" dirty="0">
              <a:solidFill>
                <a:schemeClr val="tx2">
                  <a:alpha val="60000"/>
                </a:schemeClr>
              </a:solidFill>
            </a:endParaRPr>
          </a:p>
          <a:p>
            <a:r>
              <a:rPr lang="en-US" sz="1800" dirty="0">
                <a:solidFill>
                  <a:schemeClr val="tx2">
                    <a:alpha val="60000"/>
                  </a:schemeClr>
                </a:solidFill>
              </a:rPr>
              <a:t>           </a:t>
            </a:r>
          </a:p>
          <a:p>
            <a:r>
              <a:rPr lang="en-US" sz="1800" dirty="0">
                <a:solidFill>
                  <a:schemeClr val="tx2">
                    <a:alpha val="60000"/>
                  </a:schemeClr>
                </a:solidFill>
              </a:rPr>
              <a:t> </a:t>
            </a:r>
            <a:r>
              <a:rPr lang="en-US" sz="6000" b="1" dirty="0">
                <a:solidFill>
                  <a:schemeClr val="tx2">
                    <a:alpha val="60000"/>
                  </a:schemeClr>
                </a:solidFill>
              </a:rPr>
              <a:t>Cinema</a:t>
            </a:r>
          </a:p>
        </p:txBody>
      </p:sp>
    </p:spTree>
    <p:extLst>
      <p:ext uri="{BB962C8B-B14F-4D97-AF65-F5344CB8AC3E}">
        <p14:creationId xmlns:p14="http://schemas.microsoft.com/office/powerpoint/2010/main" val="139099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8DD44-B2C1-4227-B5B1-CFF019ED22A4}"/>
              </a:ext>
            </a:extLst>
          </p:cNvPr>
          <p:cNvSpPr>
            <a:spLocks noGrp="1"/>
          </p:cNvSpPr>
          <p:nvPr>
            <p:ph type="title"/>
          </p:nvPr>
        </p:nvSpPr>
        <p:spPr>
          <a:solidFill>
            <a:schemeClr val="accent1">
              <a:lumMod val="20000"/>
              <a:lumOff val="80000"/>
            </a:schemeClr>
          </a:solidFill>
        </p:spPr>
        <p:txBody>
          <a:bodyPr/>
          <a:lstStyle/>
          <a:p>
            <a:r>
              <a:rPr lang="fr-FR" dirty="0"/>
              <a:t> Théâtre </a:t>
            </a:r>
            <a:endParaRPr lang="en-GB" dirty="0"/>
          </a:p>
        </p:txBody>
      </p:sp>
      <p:pic>
        <p:nvPicPr>
          <p:cNvPr id="4" name="Image 3" descr="Une image contenant habits, chaussures, personne, mur&#10;&#10;Description générée automatiquement">
            <a:extLst>
              <a:ext uri="{FF2B5EF4-FFF2-40B4-BE49-F238E27FC236}">
                <a16:creationId xmlns:a16="http://schemas.microsoft.com/office/drawing/2014/main" id="{3BA395E4-0F50-083D-FE92-ED35D6BC3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48" y="1727530"/>
            <a:ext cx="3109136" cy="2331852"/>
          </a:xfrm>
          <a:prstGeom prst="rect">
            <a:avLst/>
          </a:prstGeom>
        </p:spPr>
      </p:pic>
      <p:pic>
        <p:nvPicPr>
          <p:cNvPr id="11" name="Image 10" descr="Une image contenant habits, personne, chaussures, sport&#10;&#10;Description générée automatiquement">
            <a:extLst>
              <a:ext uri="{FF2B5EF4-FFF2-40B4-BE49-F238E27FC236}">
                <a16:creationId xmlns:a16="http://schemas.microsoft.com/office/drawing/2014/main" id="{F095AAC6-93CA-D5BD-F102-BB8CE41A1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358" y="4294523"/>
            <a:ext cx="2743333" cy="2057499"/>
          </a:xfrm>
          <a:prstGeom prst="rect">
            <a:avLst/>
          </a:prstGeom>
        </p:spPr>
      </p:pic>
      <p:pic>
        <p:nvPicPr>
          <p:cNvPr id="13" name="Image 12" descr="Une image contenant intérieur, habits, meubles, personne&#10;&#10;Description générée automatiquement">
            <a:extLst>
              <a:ext uri="{FF2B5EF4-FFF2-40B4-BE49-F238E27FC236}">
                <a16:creationId xmlns:a16="http://schemas.microsoft.com/office/drawing/2014/main" id="{E04A137A-D457-23C0-CCD9-F27FC37BD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424" y="3460604"/>
            <a:ext cx="3109136" cy="2331852"/>
          </a:xfrm>
          <a:prstGeom prst="rect">
            <a:avLst/>
          </a:prstGeom>
        </p:spPr>
      </p:pic>
      <p:pic>
        <p:nvPicPr>
          <p:cNvPr id="15" name="Image 14" descr="Une image contenant habits, intérieur, personne, mur&#10;&#10;Description générée automatiquement">
            <a:extLst>
              <a:ext uri="{FF2B5EF4-FFF2-40B4-BE49-F238E27FC236}">
                <a16:creationId xmlns:a16="http://schemas.microsoft.com/office/drawing/2014/main" id="{DC1D71F2-A451-F376-42E7-D0EA0577D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430" y="810265"/>
            <a:ext cx="3013401" cy="2392669"/>
          </a:xfrm>
          <a:prstGeom prst="rect">
            <a:avLst/>
          </a:prstGeom>
        </p:spPr>
      </p:pic>
      <p:pic>
        <p:nvPicPr>
          <p:cNvPr id="17" name="Image 16" descr="Une image contenant habits, personne, meubles, mur&#10;&#10;Description générée automatiquement">
            <a:extLst>
              <a:ext uri="{FF2B5EF4-FFF2-40B4-BE49-F238E27FC236}">
                <a16:creationId xmlns:a16="http://schemas.microsoft.com/office/drawing/2014/main" id="{28297C02-E449-93B5-93B0-38DF19EB56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6920" y="1023314"/>
            <a:ext cx="2909110" cy="1870142"/>
          </a:xfrm>
          <a:prstGeom prst="rect">
            <a:avLst/>
          </a:prstGeom>
        </p:spPr>
      </p:pic>
      <p:pic>
        <p:nvPicPr>
          <p:cNvPr id="19" name="Image 18" descr="Une image contenant habits, personne, intérieur, mur&#10;&#10;Description générée automatiquement">
            <a:extLst>
              <a:ext uri="{FF2B5EF4-FFF2-40B4-BE49-F238E27FC236}">
                <a16:creationId xmlns:a16="http://schemas.microsoft.com/office/drawing/2014/main" id="{7424475F-62C8-1A28-AEED-7CFCF838F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5798" y="3623205"/>
            <a:ext cx="3130457" cy="2347843"/>
          </a:xfrm>
          <a:prstGeom prst="rect">
            <a:avLst/>
          </a:prstGeom>
        </p:spPr>
      </p:pic>
      <p:sp>
        <p:nvSpPr>
          <p:cNvPr id="21" name="Espace réservé du contenu 20">
            <a:extLst>
              <a:ext uri="{FF2B5EF4-FFF2-40B4-BE49-F238E27FC236}">
                <a16:creationId xmlns:a16="http://schemas.microsoft.com/office/drawing/2014/main" id="{D3ACFA39-9194-2128-CBC1-CFE63F8C0C14}"/>
              </a:ext>
            </a:extLst>
          </p:cNvPr>
          <p:cNvSpPr>
            <a:spLocks noGrp="1"/>
          </p:cNvSpPr>
          <p:nvPr>
            <p:ph idx="1"/>
          </p:nvPr>
        </p:nvSpPr>
        <p:spPr>
          <a:xfrm>
            <a:off x="1504025" y="184796"/>
            <a:ext cx="10515600" cy="3998306"/>
          </a:xfrm>
        </p:spPr>
        <p:txBody>
          <a:bodyPr/>
          <a:lstStyle/>
          <a:p>
            <a:endParaRPr lang="en-GB" dirty="0"/>
          </a:p>
        </p:txBody>
      </p:sp>
    </p:spTree>
    <p:extLst>
      <p:ext uri="{BB962C8B-B14F-4D97-AF65-F5344CB8AC3E}">
        <p14:creationId xmlns:p14="http://schemas.microsoft.com/office/powerpoint/2010/main" val="1310276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8DD44-B2C1-4227-B5B1-CFF019ED22A4}"/>
              </a:ext>
            </a:extLst>
          </p:cNvPr>
          <p:cNvSpPr>
            <a:spLocks noGrp="1"/>
          </p:cNvSpPr>
          <p:nvPr>
            <p:ph type="title"/>
          </p:nvPr>
        </p:nvSpPr>
        <p:spPr>
          <a:solidFill>
            <a:schemeClr val="accent1">
              <a:lumMod val="20000"/>
              <a:lumOff val="80000"/>
            </a:schemeClr>
          </a:solidFill>
        </p:spPr>
        <p:txBody>
          <a:bodyPr/>
          <a:lstStyle/>
          <a:p>
            <a:r>
              <a:rPr lang="fr-FR" dirty="0"/>
              <a:t> Représentation</a:t>
            </a:r>
            <a:endParaRPr lang="en-GB" dirty="0"/>
          </a:p>
        </p:txBody>
      </p:sp>
      <p:pic>
        <p:nvPicPr>
          <p:cNvPr id="6" name="Espace réservé du contenu 5" descr="Une image contenant habits, chaussures, personne, femme&#10;&#10;Description générée automatiquement">
            <a:extLst>
              <a:ext uri="{FF2B5EF4-FFF2-40B4-BE49-F238E27FC236}">
                <a16:creationId xmlns:a16="http://schemas.microsoft.com/office/drawing/2014/main" id="{E541B6A2-C6FA-A061-D2B1-0BA463AE0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7903" y="1151883"/>
            <a:ext cx="3998913" cy="3998913"/>
          </a:xfrm>
        </p:spPr>
      </p:pic>
      <p:pic>
        <p:nvPicPr>
          <p:cNvPr id="8" name="Image 7" descr="Une image contenant habits, personne, intérieur, femme&#10;&#10;Description générée automatiquement">
            <a:extLst>
              <a:ext uri="{FF2B5EF4-FFF2-40B4-BE49-F238E27FC236}">
                <a16:creationId xmlns:a16="http://schemas.microsoft.com/office/drawing/2014/main" id="{BCC57138-957B-EFAF-4308-297BF21AB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4" y="2620507"/>
            <a:ext cx="3146061" cy="2365460"/>
          </a:xfrm>
          <a:prstGeom prst="rect">
            <a:avLst/>
          </a:prstGeom>
        </p:spPr>
      </p:pic>
      <p:pic>
        <p:nvPicPr>
          <p:cNvPr id="10" name="Image 9" descr="Une image contenant habits, personne, chaussures, homme&#10;&#10;Description générée automatiquement">
            <a:extLst>
              <a:ext uri="{FF2B5EF4-FFF2-40B4-BE49-F238E27FC236}">
                <a16:creationId xmlns:a16="http://schemas.microsoft.com/office/drawing/2014/main" id="{847EF3F5-C36F-00D1-9D8C-16085BAF3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408" y="1636910"/>
            <a:ext cx="2782886" cy="2087165"/>
          </a:xfrm>
          <a:prstGeom prst="rect">
            <a:avLst/>
          </a:prstGeom>
        </p:spPr>
      </p:pic>
      <p:pic>
        <p:nvPicPr>
          <p:cNvPr id="13" name="Image 12" descr="Une image contenant habits, personne, intérieur, chaise&#10;&#10;Description générée automatiquement">
            <a:extLst>
              <a:ext uri="{FF2B5EF4-FFF2-40B4-BE49-F238E27FC236}">
                <a16:creationId xmlns:a16="http://schemas.microsoft.com/office/drawing/2014/main" id="{6B698727-7444-C034-0947-120EDF25B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294" y="4007796"/>
            <a:ext cx="3048000" cy="2286000"/>
          </a:xfrm>
          <a:prstGeom prst="rect">
            <a:avLst/>
          </a:prstGeom>
        </p:spPr>
      </p:pic>
    </p:spTree>
    <p:extLst>
      <p:ext uri="{BB962C8B-B14F-4D97-AF65-F5344CB8AC3E}">
        <p14:creationId xmlns:p14="http://schemas.microsoft.com/office/powerpoint/2010/main" val="3200166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8DD44-B2C1-4227-B5B1-CFF019ED22A4}"/>
              </a:ext>
            </a:extLst>
          </p:cNvPr>
          <p:cNvSpPr>
            <a:spLocks noGrp="1"/>
          </p:cNvSpPr>
          <p:nvPr>
            <p:ph type="title"/>
          </p:nvPr>
        </p:nvSpPr>
        <p:spPr>
          <a:solidFill>
            <a:schemeClr val="accent1">
              <a:lumMod val="20000"/>
              <a:lumOff val="80000"/>
            </a:schemeClr>
          </a:solidFill>
        </p:spPr>
        <p:txBody>
          <a:bodyPr/>
          <a:lstStyle/>
          <a:p>
            <a:r>
              <a:rPr lang="fr-FR" dirty="0"/>
              <a:t>Critique Littéraire</a:t>
            </a:r>
            <a:endParaRPr lang="en-GB" dirty="0"/>
          </a:p>
        </p:txBody>
      </p:sp>
      <p:pic>
        <p:nvPicPr>
          <p:cNvPr id="19" name="Image 18">
            <a:extLst>
              <a:ext uri="{FF2B5EF4-FFF2-40B4-BE49-F238E27FC236}">
                <a16:creationId xmlns:a16="http://schemas.microsoft.com/office/drawing/2014/main" id="{AC8AD1EF-640D-4804-8465-AF944FD92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630" y="2366523"/>
            <a:ext cx="2334638" cy="3112851"/>
          </a:xfrm>
          <a:prstGeom prst="rect">
            <a:avLst/>
          </a:prstGeom>
        </p:spPr>
      </p:pic>
      <p:pic>
        <p:nvPicPr>
          <p:cNvPr id="12" name="Espace réservé du contenu 11" descr="Une image contenant texte, intérieur, habits, personne&#10;&#10;Description générée automatiquement">
            <a:extLst>
              <a:ext uri="{FF2B5EF4-FFF2-40B4-BE49-F238E27FC236}">
                <a16:creationId xmlns:a16="http://schemas.microsoft.com/office/drawing/2014/main" id="{51EC65CE-1B25-BFE9-798A-96AB7F3DB6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70732" y="4007796"/>
            <a:ext cx="2829833" cy="2210807"/>
          </a:xfrm>
        </p:spPr>
      </p:pic>
      <p:pic>
        <p:nvPicPr>
          <p:cNvPr id="4" name="Image 3" descr="Une image contenant habits, Visage humain, personne, mur&#10;&#10;Description générée automatiquement">
            <a:extLst>
              <a:ext uri="{FF2B5EF4-FFF2-40B4-BE49-F238E27FC236}">
                <a16:creationId xmlns:a16="http://schemas.microsoft.com/office/drawing/2014/main" id="{244A4F09-9D16-B1F0-1FAB-7CC1CC77E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67" y="1185423"/>
            <a:ext cx="3048000" cy="2362200"/>
          </a:xfrm>
          <a:prstGeom prst="rect">
            <a:avLst/>
          </a:prstGeom>
        </p:spPr>
      </p:pic>
    </p:spTree>
    <p:extLst>
      <p:ext uri="{BB962C8B-B14F-4D97-AF65-F5344CB8AC3E}">
        <p14:creationId xmlns:p14="http://schemas.microsoft.com/office/powerpoint/2010/main" val="140347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77941-7311-4A49-B610-F60F2DA54D5C}"/>
              </a:ext>
            </a:extLst>
          </p:cNvPr>
          <p:cNvSpPr>
            <a:spLocks noGrp="1"/>
          </p:cNvSpPr>
          <p:nvPr>
            <p:ph type="title"/>
          </p:nvPr>
        </p:nvSpPr>
        <p:spPr>
          <a:xfrm>
            <a:off x="1113408" y="896644"/>
            <a:ext cx="5322618" cy="1476977"/>
          </a:xfrm>
          <a:solidFill>
            <a:schemeClr val="accent1">
              <a:lumMod val="20000"/>
              <a:lumOff val="80000"/>
            </a:schemeClr>
          </a:solidFill>
        </p:spPr>
        <p:txBody>
          <a:bodyPr vert="horz" lIns="91440" tIns="45720" rIns="91440" bIns="45720" rtlCol="0" anchor="b">
            <a:normAutofit/>
          </a:bodyPr>
          <a:lstStyle/>
          <a:p>
            <a:r>
              <a:rPr lang="en-US" sz="4600" dirty="0">
                <a:gradFill flip="none" rotWithShape="1">
                  <a:gsLst>
                    <a:gs pos="0">
                      <a:schemeClr val="accent5">
                        <a:alpha val="70000"/>
                      </a:schemeClr>
                    </a:gs>
                    <a:gs pos="100000">
                      <a:schemeClr val="accent1">
                        <a:alpha val="70000"/>
                      </a:schemeClr>
                    </a:gs>
                  </a:gsLst>
                  <a:lin ang="0" scaled="1"/>
                  <a:tileRect/>
                </a:gradFill>
              </a:rPr>
              <a:t>Critique </a:t>
            </a:r>
            <a:br>
              <a:rPr lang="en-US" sz="4600" dirty="0">
                <a:gradFill flip="none" rotWithShape="1">
                  <a:gsLst>
                    <a:gs pos="0">
                      <a:schemeClr val="accent5">
                        <a:alpha val="70000"/>
                      </a:schemeClr>
                    </a:gs>
                    <a:gs pos="100000">
                      <a:schemeClr val="accent1">
                        <a:alpha val="70000"/>
                      </a:schemeClr>
                    </a:gs>
                  </a:gsLst>
                  <a:lin ang="0" scaled="1"/>
                  <a:tileRect/>
                </a:gradFill>
              </a:rPr>
            </a:br>
            <a:r>
              <a:rPr lang="en-US" sz="4600" dirty="0" err="1">
                <a:gradFill flip="none" rotWithShape="1">
                  <a:gsLst>
                    <a:gs pos="0">
                      <a:schemeClr val="accent5">
                        <a:alpha val="70000"/>
                      </a:schemeClr>
                    </a:gs>
                    <a:gs pos="100000">
                      <a:schemeClr val="accent1">
                        <a:alpha val="70000"/>
                      </a:schemeClr>
                    </a:gs>
                  </a:gsLst>
                  <a:lin ang="0" scaled="1"/>
                  <a:tileRect/>
                </a:gradFill>
              </a:rPr>
              <a:t>cinématographique</a:t>
            </a:r>
            <a:endParaRPr lang="en-US" sz="4600" dirty="0">
              <a:gradFill flip="none" rotWithShape="1">
                <a:gsLst>
                  <a:gs pos="0">
                    <a:schemeClr val="accent5">
                      <a:alpha val="70000"/>
                    </a:schemeClr>
                  </a:gs>
                  <a:gs pos="100000">
                    <a:schemeClr val="accent1">
                      <a:alpha val="70000"/>
                    </a:schemeClr>
                  </a:gs>
                </a:gsLst>
                <a:lin ang="0" scaled="1"/>
                <a:tileRect/>
              </a:gradFill>
            </a:endParaRPr>
          </a:p>
        </p:txBody>
      </p:sp>
      <p:pic>
        <p:nvPicPr>
          <p:cNvPr id="7" name="Image 6" descr="Une image contenant habits, texte, Visage humain, intérieur&#10;&#10;Description générée automatiquement">
            <a:extLst>
              <a:ext uri="{FF2B5EF4-FFF2-40B4-BE49-F238E27FC236}">
                <a16:creationId xmlns:a16="http://schemas.microsoft.com/office/drawing/2014/main" id="{BB44DB58-CD80-4A02-D42D-E4A34E30D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403" y="1444372"/>
            <a:ext cx="5118345" cy="4030696"/>
          </a:xfrm>
          <a:prstGeom prst="rect">
            <a:avLst/>
          </a:prstGeom>
        </p:spPr>
      </p:pic>
      <p:pic>
        <p:nvPicPr>
          <p:cNvPr id="10" name="Image 9" descr="Une image contenant habits, Visage humain, personne, intérieur&#10;&#10;Description générée automatiquement">
            <a:extLst>
              <a:ext uri="{FF2B5EF4-FFF2-40B4-BE49-F238E27FC236}">
                <a16:creationId xmlns:a16="http://schemas.microsoft.com/office/drawing/2014/main" id="{D70DF8D8-E3C6-C8A2-9D11-0E9731911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09" y="2491679"/>
            <a:ext cx="5322618" cy="3759099"/>
          </a:xfrm>
          <a:prstGeom prst="rect">
            <a:avLst/>
          </a:prstGeom>
        </p:spPr>
      </p:pic>
    </p:spTree>
    <p:extLst>
      <p:ext uri="{BB962C8B-B14F-4D97-AF65-F5344CB8AC3E}">
        <p14:creationId xmlns:p14="http://schemas.microsoft.com/office/powerpoint/2010/main" val="816691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77941-7311-4A49-B610-F60F2DA54D5C}"/>
              </a:ext>
            </a:extLst>
          </p:cNvPr>
          <p:cNvSpPr>
            <a:spLocks noGrp="1"/>
          </p:cNvSpPr>
          <p:nvPr>
            <p:ph type="title"/>
          </p:nvPr>
        </p:nvSpPr>
        <p:spPr>
          <a:xfrm>
            <a:off x="838200" y="1122363"/>
            <a:ext cx="5322618" cy="2387600"/>
          </a:xfrm>
          <a:solidFill>
            <a:schemeClr val="accent1">
              <a:lumMod val="20000"/>
              <a:lumOff val="80000"/>
            </a:schemeClr>
          </a:solidFill>
        </p:spPr>
        <p:txBody>
          <a:bodyPr vert="horz" lIns="91440" tIns="45720" rIns="91440" bIns="45720" rtlCol="0" anchor="b">
            <a:normAutofit/>
          </a:bodyPr>
          <a:lstStyle/>
          <a:p>
            <a:r>
              <a:rPr lang="en-US" sz="4600" dirty="0">
                <a:gradFill flip="none" rotWithShape="1">
                  <a:gsLst>
                    <a:gs pos="0">
                      <a:schemeClr val="accent5">
                        <a:alpha val="70000"/>
                      </a:schemeClr>
                    </a:gs>
                    <a:gs pos="100000">
                      <a:schemeClr val="accent1">
                        <a:alpha val="70000"/>
                      </a:schemeClr>
                    </a:gs>
                  </a:gsLst>
                  <a:lin ang="0" scaled="1"/>
                  <a:tileRect/>
                </a:gradFill>
              </a:rPr>
              <a:t>Atelier </a:t>
            </a:r>
            <a:r>
              <a:rPr lang="en-US" sz="4600" dirty="0" err="1">
                <a:gradFill flip="none" rotWithShape="1">
                  <a:gsLst>
                    <a:gs pos="0">
                      <a:schemeClr val="accent5">
                        <a:alpha val="70000"/>
                      </a:schemeClr>
                    </a:gs>
                    <a:gs pos="100000">
                      <a:schemeClr val="accent1">
                        <a:alpha val="70000"/>
                      </a:schemeClr>
                    </a:gs>
                  </a:gsLst>
                  <a:lin ang="0" scaled="1"/>
                  <a:tileRect/>
                </a:gradFill>
              </a:rPr>
              <a:t>écriture</a:t>
            </a:r>
            <a:r>
              <a:rPr lang="en-US" sz="4600" dirty="0">
                <a:gradFill flip="none" rotWithShape="1">
                  <a:gsLst>
                    <a:gs pos="0">
                      <a:schemeClr val="accent5">
                        <a:alpha val="70000"/>
                      </a:schemeClr>
                    </a:gs>
                    <a:gs pos="100000">
                      <a:schemeClr val="accent1">
                        <a:alpha val="70000"/>
                      </a:schemeClr>
                    </a:gs>
                  </a:gsLst>
                  <a:lin ang="0" scaled="1"/>
                  <a:tileRect/>
                </a:gradFill>
              </a:rPr>
              <a:t> </a:t>
            </a:r>
            <a:br>
              <a:rPr lang="en-US" sz="4600" dirty="0">
                <a:gradFill flip="none" rotWithShape="1">
                  <a:gsLst>
                    <a:gs pos="0">
                      <a:schemeClr val="accent5">
                        <a:alpha val="70000"/>
                      </a:schemeClr>
                    </a:gs>
                    <a:gs pos="100000">
                      <a:schemeClr val="accent1">
                        <a:alpha val="70000"/>
                      </a:schemeClr>
                    </a:gs>
                  </a:gsLst>
                  <a:lin ang="0" scaled="1"/>
                  <a:tileRect/>
                </a:gradFill>
              </a:rPr>
            </a:br>
            <a:r>
              <a:rPr lang="en-US" sz="4600" dirty="0">
                <a:gradFill flip="none" rotWithShape="1">
                  <a:gsLst>
                    <a:gs pos="0">
                      <a:schemeClr val="accent5">
                        <a:alpha val="70000"/>
                      </a:schemeClr>
                    </a:gs>
                    <a:gs pos="100000">
                      <a:schemeClr val="accent1">
                        <a:alpha val="70000"/>
                      </a:schemeClr>
                    </a:gs>
                  </a:gsLst>
                  <a:lin ang="0" scaled="1"/>
                  <a:tileRect/>
                </a:gradFill>
              </a:rPr>
              <a:t>Claire </a:t>
            </a:r>
            <a:r>
              <a:rPr lang="en-US" sz="4600" dirty="0" err="1">
                <a:gradFill flip="none" rotWithShape="1">
                  <a:gsLst>
                    <a:gs pos="0">
                      <a:schemeClr val="accent5">
                        <a:alpha val="70000"/>
                      </a:schemeClr>
                    </a:gs>
                    <a:gs pos="100000">
                      <a:schemeClr val="accent1">
                        <a:alpha val="70000"/>
                      </a:schemeClr>
                    </a:gs>
                  </a:gsLst>
                  <a:lin ang="0" scaled="1"/>
                  <a:tileRect/>
                </a:gradFill>
              </a:rPr>
              <a:t>Larquemain</a:t>
            </a:r>
            <a:endParaRPr lang="en-US" sz="4600" dirty="0">
              <a:gradFill flip="none" rotWithShape="1">
                <a:gsLst>
                  <a:gs pos="0">
                    <a:schemeClr val="accent5">
                      <a:alpha val="70000"/>
                    </a:schemeClr>
                  </a:gs>
                  <a:gs pos="100000">
                    <a:schemeClr val="accent1">
                      <a:alpha val="70000"/>
                    </a:schemeClr>
                  </a:gs>
                </a:gsLst>
                <a:lin ang="0" scaled="1"/>
                <a:tileRect/>
              </a:gradFill>
            </a:endParaRPr>
          </a:p>
        </p:txBody>
      </p:sp>
      <p:pic>
        <p:nvPicPr>
          <p:cNvPr id="4" name="Image 3" descr="Une image contenant intérieur, habits, personne, bibliothèque&#10;&#10;Description générée automatiquement">
            <a:extLst>
              <a:ext uri="{FF2B5EF4-FFF2-40B4-BE49-F238E27FC236}">
                <a16:creationId xmlns:a16="http://schemas.microsoft.com/office/drawing/2014/main" id="{E026C1A9-C7D9-FCE5-D497-659A0B27C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771" y="1028576"/>
            <a:ext cx="4800847" cy="4800847"/>
          </a:xfrm>
          <a:prstGeom prst="rect">
            <a:avLst/>
          </a:prstGeom>
        </p:spPr>
      </p:pic>
    </p:spTree>
    <p:extLst>
      <p:ext uri="{BB962C8B-B14F-4D97-AF65-F5344CB8AC3E}">
        <p14:creationId xmlns:p14="http://schemas.microsoft.com/office/powerpoint/2010/main" val="2870119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F1CA9D5-18E0-4130-A09A-DDE7BFC455E1}"/>
              </a:ext>
            </a:extLst>
          </p:cNvPr>
          <p:cNvSpPr>
            <a:spLocks noGrp="1"/>
          </p:cNvSpPr>
          <p:nvPr>
            <p:ph type="title"/>
          </p:nvPr>
        </p:nvSpPr>
        <p:spPr>
          <a:solidFill>
            <a:schemeClr val="accent1">
              <a:lumMod val="20000"/>
              <a:lumOff val="80000"/>
            </a:schemeClr>
          </a:solidFill>
        </p:spPr>
        <p:txBody>
          <a:bodyPr/>
          <a:lstStyle/>
          <a:p>
            <a:r>
              <a:rPr lang="fr-FR" dirty="0"/>
              <a:t>Intervenant de pays anglophone</a:t>
            </a:r>
            <a:endParaRPr lang="en-GB" dirty="0"/>
          </a:p>
        </p:txBody>
      </p:sp>
      <p:pic>
        <p:nvPicPr>
          <p:cNvPr id="10" name="Espace réservé du contenu 9" descr="Une image contenant texte, intérieur, mur, équipement électronique&#10;&#10;Description générée automatiquement">
            <a:extLst>
              <a:ext uri="{FF2B5EF4-FFF2-40B4-BE49-F238E27FC236}">
                <a16:creationId xmlns:a16="http://schemas.microsoft.com/office/drawing/2014/main" id="{6B517F03-6A04-49E3-BA4C-81CA8CA90F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986" y="2580346"/>
            <a:ext cx="3511685" cy="2962984"/>
          </a:xfrm>
        </p:spPr>
      </p:pic>
      <p:pic>
        <p:nvPicPr>
          <p:cNvPr id="3" name="Image 2" descr="Une image contenant livre, bibliothèque, intérieur, Rayonnage&#10;&#10;Description générée automatiquement">
            <a:extLst>
              <a:ext uri="{FF2B5EF4-FFF2-40B4-BE49-F238E27FC236}">
                <a16:creationId xmlns:a16="http://schemas.microsoft.com/office/drawing/2014/main" id="{3CD39379-0584-BE3E-948C-0C4647DE7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03472" y="2387600"/>
            <a:ext cx="3048000" cy="2286000"/>
          </a:xfrm>
          <a:prstGeom prst="rect">
            <a:avLst/>
          </a:prstGeom>
        </p:spPr>
      </p:pic>
      <p:pic>
        <p:nvPicPr>
          <p:cNvPr id="5" name="Image 4" descr="Une image contenant habits, intérieur, mur, meubles&#10;&#10;Description générée automatiquement">
            <a:extLst>
              <a:ext uri="{FF2B5EF4-FFF2-40B4-BE49-F238E27FC236}">
                <a16:creationId xmlns:a16="http://schemas.microsoft.com/office/drawing/2014/main" id="{1AB80E06-9D3C-A288-1A1D-4F78FFE9E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85" y="2006600"/>
            <a:ext cx="3048000" cy="2286000"/>
          </a:xfrm>
          <a:prstGeom prst="rect">
            <a:avLst/>
          </a:prstGeom>
        </p:spPr>
      </p:pic>
    </p:spTree>
    <p:extLst>
      <p:ext uri="{BB962C8B-B14F-4D97-AF65-F5344CB8AC3E}">
        <p14:creationId xmlns:p14="http://schemas.microsoft.com/office/powerpoint/2010/main" val="2554004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77941-7311-4A49-B610-F60F2DA54D5C}"/>
              </a:ext>
            </a:extLst>
          </p:cNvPr>
          <p:cNvSpPr>
            <a:spLocks noGrp="1"/>
          </p:cNvSpPr>
          <p:nvPr>
            <p:ph type="title"/>
          </p:nvPr>
        </p:nvSpPr>
        <p:spPr>
          <a:xfrm>
            <a:off x="635541" y="2333763"/>
            <a:ext cx="4358651" cy="1095237"/>
          </a:xfrm>
          <a:solidFill>
            <a:schemeClr val="accent1">
              <a:lumMod val="20000"/>
              <a:lumOff val="80000"/>
            </a:schemeClr>
          </a:solidFill>
        </p:spPr>
        <p:txBody>
          <a:bodyPr vert="horz" lIns="91440" tIns="45720" rIns="91440" bIns="45720" rtlCol="0" anchor="b">
            <a:normAutofit/>
          </a:bodyPr>
          <a:lstStyle/>
          <a:p>
            <a:r>
              <a:rPr lang="en-US" sz="4600" dirty="0">
                <a:gradFill flip="none" rotWithShape="1">
                  <a:gsLst>
                    <a:gs pos="0">
                      <a:schemeClr val="accent5">
                        <a:alpha val="70000"/>
                      </a:schemeClr>
                    </a:gs>
                    <a:gs pos="100000">
                      <a:schemeClr val="accent1">
                        <a:alpha val="70000"/>
                      </a:schemeClr>
                    </a:gs>
                  </a:gsLst>
                  <a:lin ang="0" scaled="1"/>
                  <a:tileRect/>
                </a:gradFill>
              </a:rPr>
              <a:t> Uniform Day </a:t>
            </a:r>
          </a:p>
        </p:txBody>
      </p:sp>
      <p:pic>
        <p:nvPicPr>
          <p:cNvPr id="5" name="Image 4" descr="Une image contenant habits, personne, sourire, groupe&#10;&#10;Description générée automatiquement">
            <a:extLst>
              <a:ext uri="{FF2B5EF4-FFF2-40B4-BE49-F238E27FC236}">
                <a16:creationId xmlns:a16="http://schemas.microsoft.com/office/drawing/2014/main" id="{F59BAA7D-2475-8A8C-96EB-BCA68F2C7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634" y="816909"/>
            <a:ext cx="7042825" cy="5039288"/>
          </a:xfrm>
          <a:prstGeom prst="rect">
            <a:avLst/>
          </a:prstGeom>
        </p:spPr>
      </p:pic>
    </p:spTree>
    <p:extLst>
      <p:ext uri="{BB962C8B-B14F-4D97-AF65-F5344CB8AC3E}">
        <p14:creationId xmlns:p14="http://schemas.microsoft.com/office/powerpoint/2010/main" val="223184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524929-325F-4CC4-89F2-74EDDDC6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01A3C5-DDEA-4FB8-B9F0-A1D2A061C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51FC7BE-4DC6-4061-98EB-C48DCFFF6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D4CA8B8-30A6-49D9-99C0-3ADAF9741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656" y="1297020"/>
            <a:ext cx="5589934" cy="5737916"/>
          </a:xfrm>
          <a:prstGeom prst="ellipse">
            <a:avLst/>
          </a:prstGeom>
          <a:gradFill>
            <a:gsLst>
              <a:gs pos="0">
                <a:schemeClr val="accent1">
                  <a:alpha val="3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22809AF-EB43-4FA3-93FF-87D535C71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ame 20">
            <a:extLst>
              <a:ext uri="{FF2B5EF4-FFF2-40B4-BE49-F238E27FC236}">
                <a16:creationId xmlns:a16="http://schemas.microsoft.com/office/drawing/2014/main" id="{61478748-3624-4238-BC0F-73EE151C5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Espace réservé du contenu 2">
            <a:extLst>
              <a:ext uri="{FF2B5EF4-FFF2-40B4-BE49-F238E27FC236}">
                <a16:creationId xmlns:a16="http://schemas.microsoft.com/office/drawing/2014/main" id="{D07D9E46-9E41-4D67-8351-C78331FDFD7E}"/>
              </a:ext>
            </a:extLst>
          </p:cNvPr>
          <p:cNvSpPr txBox="1">
            <a:spLocks/>
          </p:cNvSpPr>
          <p:nvPr/>
        </p:nvSpPr>
        <p:spPr>
          <a:xfrm>
            <a:off x="914400" y="1122363"/>
            <a:ext cx="10287000" cy="2387600"/>
          </a:xfrm>
          <a:prstGeom prst="rect">
            <a:avLst/>
          </a:prstGeom>
        </p:spPr>
        <p:txBody>
          <a:bodyPr vert="horz" lIns="91440" tIns="45720" rIns="91440" bIns="45720" rtlCol="0" anchor="b">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5000" b="1">
                <a:solidFill>
                  <a:srgbClr val="FFFFFF"/>
                </a:solidFill>
                <a:effectLst>
                  <a:outerShdw blurRad="38100" dist="38100" dir="2700000" algn="tl">
                    <a:srgbClr val="000000">
                      <a:alpha val="43137"/>
                    </a:srgbClr>
                  </a:outerShdw>
                </a:effectLst>
                <a:latin typeface="+mj-lt"/>
                <a:cs typeface="Angsana New" panose="02020603050405020304" pitchFamily="18" charset="-34"/>
              </a:rPr>
              <a:t>EVALUATION</a:t>
            </a:r>
          </a:p>
          <a:p>
            <a:pPr marL="0" indent="0" algn="ctr">
              <a:lnSpc>
                <a:spcPct val="90000"/>
              </a:lnSpc>
              <a:spcBef>
                <a:spcPct val="0"/>
              </a:spcBef>
              <a:spcAft>
                <a:spcPts val="600"/>
              </a:spcAft>
              <a:buNone/>
            </a:pPr>
            <a:endParaRPr lang="en-US" sz="5000" b="1">
              <a:solidFill>
                <a:srgbClr val="FFFFFF"/>
              </a:solidFill>
              <a:effectLst>
                <a:outerShdw blurRad="38100" dist="38100" dir="2700000" algn="tl">
                  <a:srgbClr val="000000">
                    <a:alpha val="43137"/>
                  </a:srgbClr>
                </a:outerShdw>
              </a:effectLst>
              <a:latin typeface="+mj-lt"/>
              <a:cs typeface="Angsana New" panose="02020603050405020304" pitchFamily="18" charset="-34"/>
            </a:endParaRPr>
          </a:p>
          <a:p>
            <a:pPr marL="0" indent="0" algn="ctr">
              <a:lnSpc>
                <a:spcPct val="90000"/>
              </a:lnSpc>
              <a:spcBef>
                <a:spcPct val="0"/>
              </a:spcBef>
              <a:spcAft>
                <a:spcPts val="600"/>
              </a:spcAft>
              <a:buNone/>
            </a:pPr>
            <a:r>
              <a:rPr lang="en-US" sz="5000" b="1">
                <a:solidFill>
                  <a:srgbClr val="FFFFFF"/>
                </a:solidFill>
                <a:effectLst>
                  <a:outerShdw blurRad="38100" dist="38100" dir="2700000" algn="tl">
                    <a:srgbClr val="000000">
                      <a:alpha val="43137"/>
                    </a:srgbClr>
                  </a:outerShdw>
                </a:effectLst>
                <a:latin typeface="+mj-lt"/>
                <a:cs typeface="Angsana New" panose="02020603050405020304" pitchFamily="18" charset="-34"/>
              </a:rPr>
              <a:t>EPREUVES</a:t>
            </a:r>
            <a:endParaRPr lang="en-US" sz="5000">
              <a:solidFill>
                <a:srgbClr val="FFFFFF"/>
              </a:solidFill>
              <a:latin typeface="+mj-lt"/>
              <a:cs typeface="Angsana New" panose="02020603050405020304" pitchFamily="18" charset="-34"/>
            </a:endParaRPr>
          </a:p>
        </p:txBody>
      </p:sp>
    </p:spTree>
    <p:extLst>
      <p:ext uri="{BB962C8B-B14F-4D97-AF65-F5344CB8AC3E}">
        <p14:creationId xmlns:p14="http://schemas.microsoft.com/office/powerpoint/2010/main" val="3815005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83BBDB-3F7D-4453-978D-DC71F6393757}"/>
              </a:ext>
            </a:extLst>
          </p:cNvPr>
          <p:cNvSpPr>
            <a:spLocks noGrp="1"/>
          </p:cNvSpPr>
          <p:nvPr>
            <p:ph type="title"/>
          </p:nvPr>
        </p:nvSpPr>
        <p:spPr>
          <a:xfrm>
            <a:off x="612787" y="681036"/>
            <a:ext cx="10515600" cy="1325563"/>
          </a:xfrm>
          <a:solidFill>
            <a:schemeClr val="accent1">
              <a:lumMod val="20000"/>
              <a:lumOff val="80000"/>
            </a:schemeClr>
          </a:solidFill>
        </p:spPr>
        <p:txBody>
          <a:bodyPr/>
          <a:lstStyle/>
          <a:p>
            <a:r>
              <a:rPr lang="fr" sz="5400" b="1" dirty="0">
                <a:solidFill>
                  <a:schemeClr val="accent1">
                    <a:lumMod val="75000"/>
                  </a:schemeClr>
                </a:solidFill>
              </a:rPr>
              <a:t>                  Horaires   4H - 6 H</a:t>
            </a:r>
            <a:endParaRPr lang="en-GB" dirty="0">
              <a:solidFill>
                <a:schemeClr val="accent1">
                  <a:lumMod val="75000"/>
                </a:schemeClr>
              </a:solidFill>
            </a:endParaRPr>
          </a:p>
        </p:txBody>
      </p:sp>
      <p:sp>
        <p:nvSpPr>
          <p:cNvPr id="3" name="Espace réservé du contenu 2">
            <a:extLst>
              <a:ext uri="{FF2B5EF4-FFF2-40B4-BE49-F238E27FC236}">
                <a16:creationId xmlns:a16="http://schemas.microsoft.com/office/drawing/2014/main" id="{F0DE30DA-0EE8-41BB-BB32-F7FC9F00FD54}"/>
              </a:ext>
            </a:extLst>
          </p:cNvPr>
          <p:cNvSpPr>
            <a:spLocks noGrp="1"/>
          </p:cNvSpPr>
          <p:nvPr>
            <p:ph idx="1"/>
          </p:nvPr>
        </p:nvSpPr>
        <p:spPr>
          <a:xfrm>
            <a:off x="745952" y="2178658"/>
            <a:ext cx="10515600" cy="3998306"/>
          </a:xfrm>
          <a:solidFill>
            <a:schemeClr val="accent1">
              <a:lumMod val="20000"/>
              <a:lumOff val="80000"/>
            </a:schemeClr>
          </a:solidFill>
        </p:spPr>
        <p:txBody>
          <a:bodyPr>
            <a:normAutofit fontScale="92500" lnSpcReduction="10000"/>
          </a:bodyPr>
          <a:lstStyle/>
          <a:p>
            <a:pPr marL="1371600" lvl="3" indent="0">
              <a:buNone/>
            </a:pPr>
            <a:endParaRPr lang="fr" sz="3600" b="1" dirty="0">
              <a:solidFill>
                <a:schemeClr val="tx1"/>
              </a:solidFill>
            </a:endParaRPr>
          </a:p>
          <a:p>
            <a:pPr lvl="3"/>
            <a:r>
              <a:rPr lang="fr" sz="3600" b="1" dirty="0">
                <a:solidFill>
                  <a:schemeClr val="accent1">
                    <a:lumMod val="75000"/>
                  </a:schemeClr>
                </a:solidFill>
              </a:rPr>
              <a:t>NIVEAU C1 Visé </a:t>
            </a:r>
            <a:r>
              <a:rPr lang="fr" sz="3600" b="1" u="sng" dirty="0">
                <a:solidFill>
                  <a:schemeClr val="accent1">
                    <a:lumMod val="75000"/>
                  </a:schemeClr>
                </a:solidFill>
              </a:rPr>
              <a:t>ECRIT</a:t>
            </a:r>
            <a:r>
              <a:rPr lang="fr" sz="3600" b="1" dirty="0">
                <a:solidFill>
                  <a:schemeClr val="accent1">
                    <a:lumMod val="75000"/>
                  </a:schemeClr>
                </a:solidFill>
              </a:rPr>
              <a:t> –ORAL</a:t>
            </a:r>
          </a:p>
          <a:p>
            <a:pPr lvl="3"/>
            <a:r>
              <a:rPr lang="fr" sz="3600" b="1" dirty="0">
                <a:solidFill>
                  <a:schemeClr val="accent1">
                    <a:lumMod val="75000"/>
                  </a:schemeClr>
                </a:solidFill>
              </a:rPr>
              <a:t>2h </a:t>
            </a:r>
            <a:r>
              <a:rPr lang="en-GB" sz="3600" b="1" dirty="0">
                <a:solidFill>
                  <a:schemeClr val="accent1">
                    <a:lumMod val="75000"/>
                  </a:schemeClr>
                </a:solidFill>
              </a:rPr>
              <a:t>œ</a:t>
            </a:r>
            <a:r>
              <a:rPr lang="fr" sz="3600" b="1" dirty="0">
                <a:solidFill>
                  <a:schemeClr val="accent1">
                    <a:lumMod val="75000"/>
                  </a:schemeClr>
                </a:solidFill>
              </a:rPr>
              <a:t>uvres intégrales </a:t>
            </a:r>
          </a:p>
          <a:p>
            <a:pPr lvl="3"/>
            <a:r>
              <a:rPr lang="fr" sz="3600" b="1" dirty="0">
                <a:solidFill>
                  <a:schemeClr val="accent1">
                    <a:lumMod val="75000"/>
                  </a:schemeClr>
                </a:solidFill>
              </a:rPr>
              <a:t>2h voca , grammaire, analyse d’extraits</a:t>
            </a:r>
          </a:p>
          <a:p>
            <a:pPr lvl="3"/>
            <a:r>
              <a:rPr lang="fr" sz="3600" b="1" dirty="0">
                <a:solidFill>
                  <a:schemeClr val="accent1">
                    <a:lumMod val="75000"/>
                  </a:schemeClr>
                </a:solidFill>
              </a:rPr>
              <a:t>   –Etude d’un film – Intervenant </a:t>
            </a:r>
          </a:p>
          <a:p>
            <a:pPr lvl="3"/>
            <a:r>
              <a:rPr lang="fr" sz="3600" b="1" dirty="0">
                <a:solidFill>
                  <a:schemeClr val="accent1">
                    <a:lumMod val="75000"/>
                  </a:schemeClr>
                </a:solidFill>
              </a:rPr>
              <a:t>2h théâtre –cinéma -présentation critique littéraire sur un livre de son choix</a:t>
            </a:r>
          </a:p>
          <a:p>
            <a:endParaRPr lang="en-GB" dirty="0"/>
          </a:p>
        </p:txBody>
      </p:sp>
    </p:spTree>
    <p:extLst>
      <p:ext uri="{BB962C8B-B14F-4D97-AF65-F5344CB8AC3E}">
        <p14:creationId xmlns:p14="http://schemas.microsoft.com/office/powerpoint/2010/main" val="1698603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A08041-7CA2-4F94-89BB-25EF227DA00E}"/>
              </a:ext>
            </a:extLst>
          </p:cNvPr>
          <p:cNvSpPr txBox="1"/>
          <p:nvPr/>
        </p:nvSpPr>
        <p:spPr>
          <a:xfrm>
            <a:off x="3047308" y="936010"/>
            <a:ext cx="6097384" cy="4985980"/>
          </a:xfrm>
          <a:prstGeom prst="rect">
            <a:avLst/>
          </a:prstGeom>
          <a:solidFill>
            <a:schemeClr val="accent1">
              <a:lumMod val="20000"/>
              <a:lumOff val="80000"/>
            </a:schemeClr>
          </a:solidFill>
        </p:spPr>
        <p:txBody>
          <a:bodyPr wrap="square">
            <a:spAutoFit/>
          </a:bodyPr>
          <a:lstStyle/>
          <a:p>
            <a:pPr marL="0" indent="0">
              <a:buNone/>
            </a:pPr>
            <a:r>
              <a:rPr lang="fr-FR" sz="2400" b="1" dirty="0"/>
              <a:t>Epreuve Ecrite – 3h30</a:t>
            </a:r>
          </a:p>
          <a:p>
            <a:pPr marL="0" indent="0">
              <a:buNone/>
            </a:pPr>
            <a:endParaRPr lang="fr-FR" sz="2400" b="1" dirty="0"/>
          </a:p>
          <a:p>
            <a:r>
              <a:rPr lang="fr-FR" sz="1200" dirty="0"/>
              <a:t>1</a:t>
            </a:r>
            <a:r>
              <a:rPr lang="fr-FR" sz="1800" dirty="0"/>
              <a:t>. </a:t>
            </a:r>
            <a:r>
              <a:rPr lang="fr-FR" sz="1800" b="1" dirty="0"/>
              <a:t>synthèse guidée </a:t>
            </a:r>
            <a:r>
              <a:rPr lang="fr-FR" sz="1800" dirty="0"/>
              <a:t>en 500 mots au moins de 3 ou 4 documents, dont au moins un texte littéraire et un seul document iconographique, adossés à l’une des thématiques au programme de l’enseignement de spécialité du cycle terminal. </a:t>
            </a:r>
          </a:p>
          <a:p>
            <a:pPr marL="0" indent="0">
              <a:buNone/>
            </a:pPr>
            <a:endParaRPr lang="fr-FR" sz="1800" dirty="0"/>
          </a:p>
          <a:p>
            <a:r>
              <a:rPr lang="fr-FR" sz="1800" dirty="0"/>
              <a:t>2. </a:t>
            </a:r>
            <a:r>
              <a:rPr lang="fr-FR" sz="1800" b="1" dirty="0"/>
              <a:t>Traduction</a:t>
            </a:r>
            <a:r>
              <a:rPr lang="fr-FR" sz="1800" dirty="0"/>
              <a:t> </a:t>
            </a:r>
            <a:r>
              <a:rPr lang="fr-FR" sz="1800" b="1" dirty="0"/>
              <a:t>en français </a:t>
            </a:r>
            <a:r>
              <a:rPr lang="fr-FR" sz="1800" dirty="0"/>
              <a:t>d’un passage d’un des textes du dossier </a:t>
            </a:r>
          </a:p>
          <a:p>
            <a:pPr marL="0" indent="0">
              <a:buNone/>
            </a:pPr>
            <a:r>
              <a:rPr lang="fr-FR" sz="1800" dirty="0"/>
              <a:t>OU</a:t>
            </a:r>
          </a:p>
          <a:p>
            <a:pPr marL="0" indent="0">
              <a:buNone/>
            </a:pPr>
            <a:r>
              <a:rPr lang="fr-FR" sz="1800" b="1" dirty="0"/>
              <a:t>       Transposition / compte-rendu en français </a:t>
            </a:r>
            <a:r>
              <a:rPr lang="fr-FR" sz="1800" dirty="0"/>
              <a:t>des idées principales d’un des textes présents dans le dossier. </a:t>
            </a:r>
            <a:endParaRPr lang="fr-FR" sz="1800" b="1" dirty="0"/>
          </a:p>
          <a:p>
            <a:pPr marL="0" indent="0">
              <a:buNone/>
            </a:pPr>
            <a:endParaRPr lang="fr-FR" sz="1800" dirty="0"/>
          </a:p>
          <a:p>
            <a:pPr marL="0" indent="0">
              <a:buNone/>
            </a:pPr>
            <a:endParaRPr lang="fr-FR" sz="1800" dirty="0"/>
          </a:p>
          <a:p>
            <a:pPr marL="0" indent="0">
              <a:buNone/>
            </a:pPr>
            <a:r>
              <a:rPr lang="fr-FR" sz="1800" dirty="0"/>
              <a:t>Cf: usage d’un dictionnaire unilingue autorisé.</a:t>
            </a:r>
          </a:p>
        </p:txBody>
      </p:sp>
    </p:spTree>
    <p:extLst>
      <p:ext uri="{BB962C8B-B14F-4D97-AF65-F5344CB8AC3E}">
        <p14:creationId xmlns:p14="http://schemas.microsoft.com/office/powerpoint/2010/main" val="1469726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BB5B801-272A-4843-B928-1935EC270A35}"/>
              </a:ext>
            </a:extLst>
          </p:cNvPr>
          <p:cNvSpPr txBox="1"/>
          <p:nvPr/>
        </p:nvSpPr>
        <p:spPr>
          <a:xfrm>
            <a:off x="2819115" y="2316611"/>
            <a:ext cx="6553769" cy="2646878"/>
          </a:xfrm>
          <a:prstGeom prst="rect">
            <a:avLst/>
          </a:prstGeom>
          <a:solidFill>
            <a:schemeClr val="accent1">
              <a:lumMod val="60000"/>
              <a:lumOff val="40000"/>
            </a:schemeClr>
          </a:solidFill>
        </p:spPr>
        <p:txBody>
          <a:bodyPr wrap="square">
            <a:spAutoFit/>
          </a:bodyPr>
          <a:lstStyle/>
          <a:p>
            <a:r>
              <a:rPr lang="fr-FR" sz="2400"/>
              <a:t>Sans temps de préparation, le candidat présente son dossier pendant 10 minutes au plus pour en justifier les choix et en exprimer la logique interne, puis interagit avec l’examinateur pendant 10 minutes au plus. </a:t>
            </a:r>
          </a:p>
          <a:p>
            <a:endParaRPr lang="fr-FR"/>
          </a:p>
          <a:p>
            <a:r>
              <a:rPr lang="fr-FR" sz="1400">
                <a:hlinkClick r:id="rId2"/>
              </a:rPr>
              <a:t>https://cache.media.education.gouv.fr/file/CSP/24/0/Projet_Epreuves_examen_LLCER_Tle_Voie_G_1135240.pdf</a:t>
            </a:r>
            <a:endParaRPr lang="fr-FR" sz="1400" dirty="0"/>
          </a:p>
        </p:txBody>
      </p:sp>
      <p:sp>
        <p:nvSpPr>
          <p:cNvPr id="6" name="ZoneTexte 5">
            <a:extLst>
              <a:ext uri="{FF2B5EF4-FFF2-40B4-BE49-F238E27FC236}">
                <a16:creationId xmlns:a16="http://schemas.microsoft.com/office/drawing/2014/main" id="{EAA51134-83D7-4F90-B3B4-C1B9667B4A8E}"/>
              </a:ext>
            </a:extLst>
          </p:cNvPr>
          <p:cNvSpPr txBox="1"/>
          <p:nvPr/>
        </p:nvSpPr>
        <p:spPr>
          <a:xfrm>
            <a:off x="3595830" y="1390597"/>
            <a:ext cx="6094378" cy="369332"/>
          </a:xfrm>
          <a:prstGeom prst="rect">
            <a:avLst/>
          </a:prstGeom>
          <a:noFill/>
        </p:spPr>
        <p:txBody>
          <a:bodyPr wrap="square">
            <a:spAutoFit/>
          </a:bodyPr>
          <a:lstStyle/>
          <a:p>
            <a:r>
              <a:rPr lang="fr-FR" sz="1800" b="1">
                <a:solidFill>
                  <a:schemeClr val="accent1">
                    <a:lumMod val="75000"/>
                  </a:schemeClr>
                </a:solidFill>
              </a:rPr>
              <a:t>Epreuve orale – 20 minutes</a:t>
            </a:r>
            <a:endParaRPr lang="fr-FR" sz="1800" b="1" dirty="0">
              <a:solidFill>
                <a:schemeClr val="accent1">
                  <a:lumMod val="75000"/>
                </a:schemeClr>
              </a:solidFill>
            </a:endParaRPr>
          </a:p>
        </p:txBody>
      </p:sp>
    </p:spTree>
    <p:extLst>
      <p:ext uri="{BB962C8B-B14F-4D97-AF65-F5344CB8AC3E}">
        <p14:creationId xmlns:p14="http://schemas.microsoft.com/office/powerpoint/2010/main" val="614876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46F665-D37A-4560-BC11-C91FAE431915}"/>
              </a:ext>
            </a:extLst>
          </p:cNvPr>
          <p:cNvSpPr txBox="1"/>
          <p:nvPr/>
        </p:nvSpPr>
        <p:spPr>
          <a:xfrm>
            <a:off x="3047189" y="505123"/>
            <a:ext cx="6094378" cy="5847755"/>
          </a:xfrm>
          <a:prstGeom prst="rect">
            <a:avLst/>
          </a:prstGeom>
          <a:solidFill>
            <a:schemeClr val="accent1">
              <a:lumMod val="20000"/>
              <a:lumOff val="80000"/>
            </a:schemeClr>
          </a:solidFill>
        </p:spPr>
        <p:txBody>
          <a:bodyPr wrap="square">
            <a:spAutoFit/>
          </a:bodyPr>
          <a:lstStyle/>
          <a:p>
            <a:r>
              <a:rPr lang="fr-FR" sz="3200" b="1" dirty="0"/>
              <a:t>Epreuve orale – 20 minutes</a:t>
            </a:r>
          </a:p>
          <a:p>
            <a:endParaRPr lang="fr-FR" sz="1800" b="1" dirty="0"/>
          </a:p>
          <a:p>
            <a:r>
              <a:rPr lang="fr-FR" dirty="0"/>
              <a:t>D</a:t>
            </a:r>
            <a:r>
              <a:rPr lang="fr-FR" sz="1800" dirty="0"/>
              <a:t>ossier personnel présenté par le candidat, composé de 6 à 8 documents textuels et/ou iconographiques étudiés ou non en classe dont le fil conducteur se rattache à une ou plusieurs thématiques du programme du cycle terminal. </a:t>
            </a:r>
          </a:p>
          <a:p>
            <a:r>
              <a:rPr lang="fr-FR" sz="1800" dirty="0"/>
              <a:t>Il comprend:</a:t>
            </a:r>
          </a:p>
          <a:p>
            <a:endParaRPr lang="fr-FR" sz="1800" dirty="0"/>
          </a:p>
          <a:p>
            <a:pPr>
              <a:buFontTx/>
              <a:buChar char="-"/>
            </a:pPr>
            <a:r>
              <a:rPr lang="fr-FR" sz="1800" dirty="0"/>
              <a:t>Au moins </a:t>
            </a:r>
            <a:r>
              <a:rPr lang="fr-FR" sz="1800" b="1" dirty="0"/>
              <a:t>une des œuvres intégrales </a:t>
            </a:r>
            <a:r>
              <a:rPr lang="fr-FR" sz="1800" dirty="0"/>
              <a:t>étudiées en 1ere ou terminale (extrait ou illustration);</a:t>
            </a:r>
          </a:p>
          <a:p>
            <a:endParaRPr lang="fr-FR" sz="1800" dirty="0"/>
          </a:p>
          <a:p>
            <a:pPr>
              <a:buFontTx/>
              <a:buChar char="-"/>
            </a:pPr>
            <a:r>
              <a:rPr lang="fr-FR" sz="1800" dirty="0"/>
              <a:t>Au moins </a:t>
            </a:r>
            <a:r>
              <a:rPr lang="fr-FR" b="1" dirty="0"/>
              <a:t>un</a:t>
            </a:r>
            <a:r>
              <a:rPr lang="fr-FR" sz="1800" b="1" dirty="0"/>
              <a:t> texte littéraire </a:t>
            </a:r>
            <a:r>
              <a:rPr lang="fr-FR" sz="1800" dirty="0"/>
              <a:t>(étudié en classe ou personnel);</a:t>
            </a:r>
          </a:p>
          <a:p>
            <a:endParaRPr lang="fr-FR" sz="1800" dirty="0"/>
          </a:p>
          <a:p>
            <a:pPr>
              <a:buFontTx/>
              <a:buChar char="-"/>
            </a:pPr>
            <a:r>
              <a:rPr lang="fr-FR" sz="1800" dirty="0"/>
              <a:t>Au plus </a:t>
            </a:r>
            <a:r>
              <a:rPr lang="fr-FR" sz="1800" b="1" dirty="0"/>
              <a:t>deux œuvres d’art visuel </a:t>
            </a:r>
            <a:r>
              <a:rPr lang="fr-FR" sz="1800" dirty="0"/>
              <a:t>(affiche, caricature, dessin, extrait de film, peinture…);</a:t>
            </a:r>
          </a:p>
          <a:p>
            <a:endParaRPr lang="fr-FR" sz="1800" dirty="0"/>
          </a:p>
          <a:p>
            <a:pPr>
              <a:buFontTx/>
              <a:buChar char="-"/>
            </a:pPr>
            <a:r>
              <a:rPr lang="fr-FR" sz="1800" dirty="0"/>
              <a:t>Au moins </a:t>
            </a:r>
            <a:r>
              <a:rPr lang="fr-FR" sz="1800" b="1" dirty="0"/>
              <a:t>un texte non littéraire </a:t>
            </a:r>
            <a:r>
              <a:rPr lang="fr-FR" sz="1800" dirty="0"/>
              <a:t>(article de presse, extrait de discours, d’essai); </a:t>
            </a:r>
          </a:p>
        </p:txBody>
      </p:sp>
    </p:spTree>
    <p:extLst>
      <p:ext uri="{BB962C8B-B14F-4D97-AF65-F5344CB8AC3E}">
        <p14:creationId xmlns:p14="http://schemas.microsoft.com/office/powerpoint/2010/main" val="159636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267FA0-3FDD-470E-A4A4-0F36F5AA45A8}"/>
              </a:ext>
            </a:extLst>
          </p:cNvPr>
          <p:cNvSpPr>
            <a:spLocks noGrp="1"/>
          </p:cNvSpPr>
          <p:nvPr>
            <p:ph idx="1"/>
          </p:nvPr>
        </p:nvSpPr>
        <p:spPr>
          <a:solidFill>
            <a:schemeClr val="accent1">
              <a:lumMod val="20000"/>
              <a:lumOff val="80000"/>
            </a:schemeClr>
          </a:solidFill>
        </p:spPr>
        <p:txBody>
          <a:bodyPr>
            <a:normAutofit fontScale="92500" lnSpcReduction="20000"/>
          </a:bodyPr>
          <a:lstStyle/>
          <a:p>
            <a:pPr marL="0" indent="0" algn="ctr">
              <a:buNone/>
            </a:pPr>
            <a:r>
              <a:rPr lang="fr-FR" sz="4000" b="1" dirty="0">
                <a:solidFill>
                  <a:schemeClr val="accent1">
                    <a:lumMod val="75000"/>
                    <a:alpha val="70000"/>
                  </a:schemeClr>
                </a:solidFill>
              </a:rPr>
              <a:t> </a:t>
            </a:r>
            <a:r>
              <a:rPr lang="fr-FR" sz="4000" b="1" dirty="0">
                <a:solidFill>
                  <a:schemeClr val="accent1">
                    <a:lumMod val="75000"/>
                    <a:alpha val="70000"/>
                  </a:schemeClr>
                </a:solidFill>
                <a:effectLst>
                  <a:outerShdw blurRad="38100" dist="38100" dir="2700000" algn="tl">
                    <a:srgbClr val="000000">
                      <a:alpha val="43137"/>
                    </a:srgbClr>
                  </a:outerShdw>
                </a:effectLst>
              </a:rPr>
              <a:t>THEMATIQUES</a:t>
            </a:r>
            <a:r>
              <a:rPr lang="fr-FR" sz="4000" b="1" dirty="0">
                <a:solidFill>
                  <a:schemeClr val="accent1">
                    <a:lumMod val="75000"/>
                    <a:alpha val="70000"/>
                  </a:schemeClr>
                </a:solidFill>
              </a:rPr>
              <a:t> 1ères</a:t>
            </a:r>
            <a:br>
              <a:rPr lang="fr-FR" sz="4000" b="1" dirty="0">
                <a:solidFill>
                  <a:schemeClr val="accent1">
                    <a:lumMod val="75000"/>
                    <a:alpha val="70000"/>
                  </a:schemeClr>
                </a:solidFill>
              </a:rPr>
            </a:br>
            <a:endParaRPr lang="fr-FR" sz="4000" b="1" dirty="0">
              <a:solidFill>
                <a:schemeClr val="accent1">
                  <a:lumMod val="75000"/>
                  <a:alpha val="70000"/>
                </a:schemeClr>
              </a:solidFill>
            </a:endParaRPr>
          </a:p>
          <a:p>
            <a:pPr lvl="1" algn="ctr"/>
            <a:endParaRPr lang="fr-FR" sz="3600" b="1" dirty="0">
              <a:solidFill>
                <a:schemeClr val="accent1">
                  <a:lumMod val="75000"/>
                  <a:alpha val="70000"/>
                </a:schemeClr>
              </a:solidFill>
            </a:endParaRPr>
          </a:p>
          <a:p>
            <a:pPr lvl="1" algn="ctr"/>
            <a:r>
              <a:rPr lang="fr-FR" sz="3600" b="1" dirty="0">
                <a:solidFill>
                  <a:schemeClr val="accent1">
                    <a:lumMod val="75000"/>
                    <a:alpha val="70000"/>
                  </a:schemeClr>
                </a:solidFill>
              </a:rPr>
              <a:t>Rencontres	               Imagination </a:t>
            </a:r>
            <a:endParaRPr lang="fr-FR" sz="3600" dirty="0">
              <a:solidFill>
                <a:schemeClr val="accent1">
                  <a:lumMod val="75000"/>
                  <a:alpha val="70000"/>
                </a:schemeClr>
              </a:solidFill>
            </a:endParaRPr>
          </a:p>
          <a:p>
            <a:pPr lvl="1" algn="ctr"/>
            <a:endParaRPr lang="fr-FR" sz="3600" b="1" dirty="0">
              <a:solidFill>
                <a:schemeClr val="accent1">
                  <a:lumMod val="75000"/>
                  <a:alpha val="70000"/>
                </a:schemeClr>
              </a:solidFill>
            </a:endParaRPr>
          </a:p>
          <a:p>
            <a:pPr marL="274320" lvl="1" indent="0" algn="ctr">
              <a:buNone/>
            </a:pPr>
            <a:endParaRPr lang="fr-FR" sz="3600" b="1" dirty="0">
              <a:solidFill>
                <a:schemeClr val="accent1">
                  <a:lumMod val="75000"/>
                  <a:alpha val="70000"/>
                </a:schemeClr>
              </a:solidFill>
            </a:endParaRPr>
          </a:p>
          <a:p>
            <a:pPr lvl="1" algn="ctr"/>
            <a:r>
              <a:rPr lang="fr-FR" sz="3600" dirty="0">
                <a:solidFill>
                  <a:schemeClr val="accent1">
                    <a:lumMod val="75000"/>
                    <a:alpha val="70000"/>
                  </a:schemeClr>
                </a:solidFill>
              </a:rPr>
              <a:t> </a:t>
            </a:r>
            <a:endParaRPr lang="en-GB" dirty="0">
              <a:solidFill>
                <a:schemeClr val="accent1">
                  <a:lumMod val="75000"/>
                  <a:alpha val="70000"/>
                </a:schemeClr>
              </a:solidFill>
            </a:endParaRPr>
          </a:p>
        </p:txBody>
      </p:sp>
      <p:sp>
        <p:nvSpPr>
          <p:cNvPr id="4" name="Titre 3">
            <a:extLst>
              <a:ext uri="{FF2B5EF4-FFF2-40B4-BE49-F238E27FC236}">
                <a16:creationId xmlns:a16="http://schemas.microsoft.com/office/drawing/2014/main" id="{DBBE231E-F190-46E8-939C-DF61C2E7B748}"/>
              </a:ext>
            </a:extLst>
          </p:cNvPr>
          <p:cNvSpPr txBox="1">
            <a:spLocks noGrp="1"/>
          </p:cNvSpPr>
          <p:nvPr>
            <p:ph type="title"/>
          </p:nvPr>
        </p:nvSpPr>
        <p:spPr>
          <a:xfrm>
            <a:off x="838200" y="1020653"/>
            <a:ext cx="10515600" cy="646331"/>
          </a:xfrm>
          <a:prstGeom prst="rect">
            <a:avLst/>
          </a:prstGeom>
          <a:solidFill>
            <a:schemeClr val="accent1">
              <a:lumMod val="60000"/>
              <a:lumOff val="40000"/>
            </a:schemeClr>
          </a:solidFill>
        </p:spPr>
        <p:txBody>
          <a:bodyPr wrap="square">
            <a:spAutoFit/>
          </a:bodyPr>
          <a:lstStyle/>
          <a:p>
            <a:pPr algn="ctr"/>
            <a:r>
              <a:rPr lang="fr-FR" sz="4000" b="1" dirty="0"/>
              <a:t>Accent mis sur contexte littéraire</a:t>
            </a:r>
          </a:p>
        </p:txBody>
      </p:sp>
    </p:spTree>
    <p:extLst>
      <p:ext uri="{BB962C8B-B14F-4D97-AF65-F5344CB8AC3E}">
        <p14:creationId xmlns:p14="http://schemas.microsoft.com/office/powerpoint/2010/main" val="325455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267FA0-3FDD-470E-A4A4-0F36F5AA45A8}"/>
              </a:ext>
            </a:extLst>
          </p:cNvPr>
          <p:cNvSpPr>
            <a:spLocks noGrp="1"/>
          </p:cNvSpPr>
          <p:nvPr>
            <p:ph idx="1"/>
          </p:nvPr>
        </p:nvSpPr>
        <p:spPr>
          <a:solidFill>
            <a:schemeClr val="accent1">
              <a:lumMod val="20000"/>
              <a:lumOff val="80000"/>
            </a:schemeClr>
          </a:solidFill>
        </p:spPr>
        <p:txBody>
          <a:bodyPr>
            <a:normAutofit fontScale="70000" lnSpcReduction="20000"/>
          </a:bodyPr>
          <a:lstStyle/>
          <a:p>
            <a:pPr marL="0" indent="0" algn="ctr">
              <a:buNone/>
            </a:pPr>
            <a:r>
              <a:rPr lang="fr-FR" sz="4000" b="1" dirty="0">
                <a:solidFill>
                  <a:schemeClr val="accent1">
                    <a:lumMod val="75000"/>
                    <a:alpha val="70000"/>
                  </a:schemeClr>
                </a:solidFill>
              </a:rPr>
              <a:t> </a:t>
            </a:r>
            <a:r>
              <a:rPr lang="fr-FR" sz="4000" b="1" dirty="0">
                <a:solidFill>
                  <a:schemeClr val="accent1">
                    <a:lumMod val="75000"/>
                    <a:alpha val="70000"/>
                  </a:schemeClr>
                </a:solidFill>
                <a:effectLst>
                  <a:outerShdw blurRad="38100" dist="38100" dir="2700000" algn="tl">
                    <a:srgbClr val="000000">
                      <a:alpha val="43137"/>
                    </a:srgbClr>
                  </a:outerShdw>
                </a:effectLst>
              </a:rPr>
              <a:t>THEMATIQUES</a:t>
            </a:r>
            <a:r>
              <a:rPr lang="fr-FR" sz="4000" b="1" dirty="0">
                <a:solidFill>
                  <a:schemeClr val="accent1">
                    <a:lumMod val="75000"/>
                    <a:alpha val="70000"/>
                  </a:schemeClr>
                </a:solidFill>
              </a:rPr>
              <a:t> terminale </a:t>
            </a:r>
            <a:br>
              <a:rPr lang="fr-FR" sz="4000" b="1" dirty="0">
                <a:solidFill>
                  <a:schemeClr val="accent1">
                    <a:lumMod val="75000"/>
                    <a:alpha val="70000"/>
                  </a:schemeClr>
                </a:solidFill>
              </a:rPr>
            </a:br>
            <a:endParaRPr lang="fr-FR" sz="4000" b="1" dirty="0">
              <a:solidFill>
                <a:schemeClr val="accent1">
                  <a:lumMod val="75000"/>
                  <a:alpha val="70000"/>
                </a:schemeClr>
              </a:solidFill>
            </a:endParaRPr>
          </a:p>
          <a:p>
            <a:pPr lvl="1" algn="ctr"/>
            <a:r>
              <a:rPr lang="fr-FR" sz="3600" dirty="0">
                <a:solidFill>
                  <a:schemeClr val="accent1">
                    <a:lumMod val="75000"/>
                    <a:alpha val="70000"/>
                  </a:schemeClr>
                </a:solidFill>
              </a:rPr>
              <a:t>   </a:t>
            </a:r>
            <a:r>
              <a:rPr lang="fr-FR" sz="3600" b="1" dirty="0">
                <a:solidFill>
                  <a:schemeClr val="accent1">
                    <a:lumMod val="75000"/>
                    <a:alpha val="70000"/>
                  </a:schemeClr>
                </a:solidFill>
              </a:rPr>
              <a:t>Arts et débats d’idées	</a:t>
            </a:r>
          </a:p>
          <a:p>
            <a:pPr lvl="1" algn="ctr"/>
            <a:endParaRPr lang="fr-FR" sz="3600" b="1" dirty="0">
              <a:solidFill>
                <a:schemeClr val="accent1">
                  <a:lumMod val="75000"/>
                  <a:alpha val="70000"/>
                </a:schemeClr>
              </a:solidFill>
            </a:endParaRPr>
          </a:p>
          <a:p>
            <a:pPr lvl="1" algn="ctr"/>
            <a:endParaRPr lang="fr-FR" sz="3600" b="1" dirty="0">
              <a:solidFill>
                <a:schemeClr val="accent1">
                  <a:lumMod val="75000"/>
                  <a:alpha val="70000"/>
                </a:schemeClr>
              </a:solidFill>
            </a:endParaRPr>
          </a:p>
          <a:p>
            <a:pPr lvl="1" algn="ctr"/>
            <a:r>
              <a:rPr lang="fr-FR" sz="3600" dirty="0">
                <a:solidFill>
                  <a:schemeClr val="accent1">
                    <a:lumMod val="75000"/>
                    <a:alpha val="70000"/>
                  </a:schemeClr>
                </a:solidFill>
              </a:rPr>
              <a:t> </a:t>
            </a:r>
            <a:r>
              <a:rPr lang="fr-FR" sz="3600" b="1" dirty="0">
                <a:solidFill>
                  <a:schemeClr val="accent1">
                    <a:lumMod val="75000"/>
                    <a:alpha val="70000"/>
                  </a:schemeClr>
                </a:solidFill>
              </a:rPr>
              <a:t>Expression et création de soi</a:t>
            </a:r>
          </a:p>
          <a:p>
            <a:pPr lvl="1" algn="ctr"/>
            <a:endParaRPr lang="fr-FR" sz="3600" b="1" dirty="0">
              <a:solidFill>
                <a:schemeClr val="accent1">
                  <a:lumMod val="75000"/>
                  <a:alpha val="70000"/>
                </a:schemeClr>
              </a:solidFill>
            </a:endParaRPr>
          </a:p>
          <a:p>
            <a:pPr marL="274320" lvl="1" indent="0" algn="ctr">
              <a:buNone/>
            </a:pPr>
            <a:endParaRPr lang="fr-FR" sz="3600" b="1" dirty="0">
              <a:solidFill>
                <a:schemeClr val="accent1">
                  <a:lumMod val="75000"/>
                  <a:alpha val="70000"/>
                </a:schemeClr>
              </a:solidFill>
            </a:endParaRPr>
          </a:p>
          <a:p>
            <a:pPr lvl="1" algn="ctr"/>
            <a:r>
              <a:rPr lang="fr-FR" sz="3600" b="1" dirty="0">
                <a:solidFill>
                  <a:schemeClr val="accent1">
                    <a:lumMod val="75000"/>
                    <a:alpha val="70000"/>
                  </a:schemeClr>
                </a:solidFill>
              </a:rPr>
              <a:t>Voyages, territoires, frontières</a:t>
            </a:r>
            <a:endParaRPr lang="en-GB" b="1" dirty="0">
              <a:solidFill>
                <a:schemeClr val="accent1">
                  <a:lumMod val="75000"/>
                  <a:alpha val="70000"/>
                </a:schemeClr>
              </a:solidFill>
            </a:endParaRPr>
          </a:p>
        </p:txBody>
      </p:sp>
      <p:sp>
        <p:nvSpPr>
          <p:cNvPr id="4" name="Titre 3">
            <a:extLst>
              <a:ext uri="{FF2B5EF4-FFF2-40B4-BE49-F238E27FC236}">
                <a16:creationId xmlns:a16="http://schemas.microsoft.com/office/drawing/2014/main" id="{DBBE231E-F190-46E8-939C-DF61C2E7B748}"/>
              </a:ext>
            </a:extLst>
          </p:cNvPr>
          <p:cNvSpPr txBox="1">
            <a:spLocks noGrp="1"/>
          </p:cNvSpPr>
          <p:nvPr>
            <p:ph type="title"/>
          </p:nvPr>
        </p:nvSpPr>
        <p:spPr>
          <a:xfrm>
            <a:off x="838200" y="1020653"/>
            <a:ext cx="10515600" cy="646331"/>
          </a:xfrm>
          <a:prstGeom prst="rect">
            <a:avLst/>
          </a:prstGeom>
          <a:solidFill>
            <a:schemeClr val="accent1">
              <a:lumMod val="60000"/>
              <a:lumOff val="40000"/>
            </a:schemeClr>
          </a:solidFill>
        </p:spPr>
        <p:txBody>
          <a:bodyPr wrap="square">
            <a:spAutoFit/>
          </a:bodyPr>
          <a:lstStyle/>
          <a:p>
            <a:pPr algn="ctr"/>
            <a:r>
              <a:rPr lang="fr-FR" sz="4000" b="1" dirty="0"/>
              <a:t>Accent mis sur contexte littéraire</a:t>
            </a:r>
          </a:p>
        </p:txBody>
      </p:sp>
    </p:spTree>
    <p:extLst>
      <p:ext uri="{BB962C8B-B14F-4D97-AF65-F5344CB8AC3E}">
        <p14:creationId xmlns:p14="http://schemas.microsoft.com/office/powerpoint/2010/main" val="3275601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70F5083B-3A67-4504-B4C2-C0D1BF2A6737}"/>
              </a:ext>
            </a:extLst>
          </p:cNvPr>
          <p:cNvSpPr txBox="1">
            <a:spLocks/>
          </p:cNvSpPr>
          <p:nvPr/>
        </p:nvSpPr>
        <p:spPr>
          <a:xfrm>
            <a:off x="1970999" y="626875"/>
            <a:ext cx="7033846" cy="2035116"/>
          </a:xfrm>
          <a:prstGeom prst="rect">
            <a:avLst/>
          </a:prstGeom>
          <a:solidFill>
            <a:schemeClr val="accent1">
              <a:lumMod val="60000"/>
              <a:lumOff val="40000"/>
            </a:schemeClr>
          </a:solidFill>
        </p:spPr>
        <p:txBody>
          <a:bodyP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3200" b="1" dirty="0">
                <a:effectLst>
                  <a:outerShdw blurRad="38100" dist="38100" dir="2700000" algn="tl">
                    <a:srgbClr val="000000">
                      <a:alpha val="43137"/>
                    </a:srgbClr>
                  </a:outerShdw>
                </a:effectLst>
              </a:rPr>
              <a:t> Arts &amp; </a:t>
            </a:r>
            <a:r>
              <a:rPr lang="fr-FR" sz="3200" b="1" dirty="0" err="1">
                <a:effectLst>
                  <a:outerShdw blurRad="38100" dist="38100" dir="2700000" algn="tl">
                    <a:srgbClr val="000000">
                      <a:alpha val="43137"/>
                    </a:srgbClr>
                  </a:outerShdw>
                </a:effectLst>
              </a:rPr>
              <a:t>Debates</a:t>
            </a:r>
            <a:endParaRPr lang="fr-FR" sz="3200" b="1" dirty="0">
              <a:effectLst>
                <a:outerShdw blurRad="38100" dist="38100" dir="2700000" algn="tl">
                  <a:srgbClr val="000000">
                    <a:alpha val="43137"/>
                  </a:srgbClr>
                </a:outerShdw>
              </a:effectLst>
            </a:endParaRPr>
          </a:p>
          <a:p>
            <a:pPr marL="0" indent="0" algn="ctr">
              <a:buFont typeface="Wingdings" panose="05000000000000000000" pitchFamily="2" charset="2"/>
              <a:buNone/>
            </a:pPr>
            <a:endParaRPr lang="fr-FR" sz="3200" b="1" dirty="0"/>
          </a:p>
          <a:p>
            <a:r>
              <a:rPr lang="fr-FR" sz="3200" dirty="0"/>
              <a:t>Axe d’étude 1 : art et contestation</a:t>
            </a:r>
          </a:p>
        </p:txBody>
      </p:sp>
      <p:sp>
        <p:nvSpPr>
          <p:cNvPr id="5" name="ZoneTexte 4">
            <a:extLst>
              <a:ext uri="{FF2B5EF4-FFF2-40B4-BE49-F238E27FC236}">
                <a16:creationId xmlns:a16="http://schemas.microsoft.com/office/drawing/2014/main" id="{865C12B0-3ADE-4351-8651-04A7B232BEC7}"/>
              </a:ext>
            </a:extLst>
          </p:cNvPr>
          <p:cNvSpPr txBox="1"/>
          <p:nvPr/>
        </p:nvSpPr>
        <p:spPr>
          <a:xfrm rot="21082596">
            <a:off x="3536644" y="1930443"/>
            <a:ext cx="4451137"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1 : ART TO PROTEST</a:t>
            </a:r>
          </a:p>
        </p:txBody>
      </p:sp>
      <p:sp>
        <p:nvSpPr>
          <p:cNvPr id="6" name="Espace réservé du contenu 2">
            <a:extLst>
              <a:ext uri="{FF2B5EF4-FFF2-40B4-BE49-F238E27FC236}">
                <a16:creationId xmlns:a16="http://schemas.microsoft.com/office/drawing/2014/main" id="{5E059375-E9D8-4B02-93EF-8E6C3A6520B1}"/>
              </a:ext>
            </a:extLst>
          </p:cNvPr>
          <p:cNvSpPr txBox="1">
            <a:spLocks/>
          </p:cNvSpPr>
          <p:nvPr/>
        </p:nvSpPr>
        <p:spPr>
          <a:xfrm>
            <a:off x="1970999" y="2975595"/>
            <a:ext cx="7033846" cy="906810"/>
          </a:xfrm>
          <a:prstGeom prst="rect">
            <a:avLst/>
          </a:prstGeom>
          <a:solidFill>
            <a:schemeClr val="accent1">
              <a:lumMod val="60000"/>
              <a:lumOff val="40000"/>
            </a:schemeClr>
          </a:solidFill>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fr-FR" sz="3200" dirty="0"/>
              <a:t>Axe d’étude 2 : l’art qui fait débat</a:t>
            </a:r>
          </a:p>
          <a:p>
            <a:endParaRPr lang="fr-FR" sz="3200" dirty="0"/>
          </a:p>
        </p:txBody>
      </p:sp>
      <p:sp>
        <p:nvSpPr>
          <p:cNvPr id="9" name="Espace réservé du contenu 2">
            <a:extLst>
              <a:ext uri="{FF2B5EF4-FFF2-40B4-BE49-F238E27FC236}">
                <a16:creationId xmlns:a16="http://schemas.microsoft.com/office/drawing/2014/main" id="{B529577F-7DAA-4344-9025-5B1E3234CCBA}"/>
              </a:ext>
            </a:extLst>
          </p:cNvPr>
          <p:cNvSpPr txBox="1">
            <a:spLocks/>
          </p:cNvSpPr>
          <p:nvPr/>
        </p:nvSpPr>
        <p:spPr>
          <a:xfrm>
            <a:off x="1970999" y="4328270"/>
            <a:ext cx="7033846" cy="1296992"/>
          </a:xfrm>
          <a:prstGeom prst="rect">
            <a:avLst/>
          </a:prstGeom>
          <a:solidFill>
            <a:schemeClr val="accent1">
              <a:lumMod val="60000"/>
              <a:lumOff val="40000"/>
            </a:schemeClr>
          </a:solidFill>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fr-FR" sz="3200" dirty="0"/>
              <a:t>Axe d’étude 3 : l’art du débat</a:t>
            </a:r>
          </a:p>
        </p:txBody>
      </p:sp>
      <p:sp>
        <p:nvSpPr>
          <p:cNvPr id="10" name="ZoneTexte 9">
            <a:extLst>
              <a:ext uri="{FF2B5EF4-FFF2-40B4-BE49-F238E27FC236}">
                <a16:creationId xmlns:a16="http://schemas.microsoft.com/office/drawing/2014/main" id="{76507B27-77C3-43A8-8469-1B0B7D008B30}"/>
              </a:ext>
            </a:extLst>
          </p:cNvPr>
          <p:cNvSpPr txBox="1"/>
          <p:nvPr/>
        </p:nvSpPr>
        <p:spPr>
          <a:xfrm rot="21082596">
            <a:off x="3457686" y="3228944"/>
            <a:ext cx="5024749"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2 : ART &amp; CONTROVERSY</a:t>
            </a:r>
          </a:p>
        </p:txBody>
      </p:sp>
      <p:sp>
        <p:nvSpPr>
          <p:cNvPr id="11" name="ZoneTexte 10">
            <a:extLst>
              <a:ext uri="{FF2B5EF4-FFF2-40B4-BE49-F238E27FC236}">
                <a16:creationId xmlns:a16="http://schemas.microsoft.com/office/drawing/2014/main" id="{B2E8FBA5-B308-4069-B7B6-608B429DB6C4}"/>
              </a:ext>
            </a:extLst>
          </p:cNvPr>
          <p:cNvSpPr txBox="1"/>
          <p:nvPr/>
        </p:nvSpPr>
        <p:spPr>
          <a:xfrm rot="21082596">
            <a:off x="3236163" y="4784726"/>
            <a:ext cx="4503518"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3 : ART of DEBATING</a:t>
            </a:r>
          </a:p>
        </p:txBody>
      </p:sp>
    </p:spTree>
    <p:extLst>
      <p:ext uri="{BB962C8B-B14F-4D97-AF65-F5344CB8AC3E}">
        <p14:creationId xmlns:p14="http://schemas.microsoft.com/office/powerpoint/2010/main" val="411212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A0024D1D-494E-4487-BE48-0208EDDE2D3F}"/>
              </a:ext>
            </a:extLst>
          </p:cNvPr>
          <p:cNvSpPr txBox="1">
            <a:spLocks/>
          </p:cNvSpPr>
          <p:nvPr/>
        </p:nvSpPr>
        <p:spPr>
          <a:xfrm>
            <a:off x="2877086" y="805612"/>
            <a:ext cx="7033846" cy="2130700"/>
          </a:xfrm>
          <a:prstGeom prst="rect">
            <a:avLst/>
          </a:prstGeom>
          <a:solidFill>
            <a:schemeClr val="accent1">
              <a:lumMod val="60000"/>
              <a:lumOff val="40000"/>
            </a:schemeClr>
          </a:solidFill>
        </p:spPr>
        <p:txBody>
          <a:bodyP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3200" b="1" dirty="0">
                <a:effectLst>
                  <a:outerShdw blurRad="38100" dist="38100" dir="2700000" algn="tl">
                    <a:srgbClr val="000000">
                      <a:alpha val="43137"/>
                    </a:srgbClr>
                  </a:outerShdw>
                </a:effectLst>
              </a:rPr>
              <a:t> Self-Expression &amp; Construction</a:t>
            </a:r>
          </a:p>
          <a:p>
            <a:pPr marL="228600" indent="0">
              <a:buNone/>
            </a:pPr>
            <a:r>
              <a:rPr lang="fr-FR" sz="3200" dirty="0"/>
              <a:t>Axe d’étude : L’expression des émotions</a:t>
            </a:r>
          </a:p>
        </p:txBody>
      </p:sp>
      <p:sp>
        <p:nvSpPr>
          <p:cNvPr id="3" name="ZoneTexte 2">
            <a:extLst>
              <a:ext uri="{FF2B5EF4-FFF2-40B4-BE49-F238E27FC236}">
                <a16:creationId xmlns:a16="http://schemas.microsoft.com/office/drawing/2014/main" id="{BAA65BB0-600B-4DF8-A70F-D7E9436D1839}"/>
              </a:ext>
            </a:extLst>
          </p:cNvPr>
          <p:cNvSpPr txBox="1"/>
          <p:nvPr/>
        </p:nvSpPr>
        <p:spPr>
          <a:xfrm rot="21082596">
            <a:off x="3402116" y="1749436"/>
            <a:ext cx="5983784"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1 : EXPRESSION of EMOTIONS</a:t>
            </a:r>
          </a:p>
        </p:txBody>
      </p:sp>
      <p:sp>
        <p:nvSpPr>
          <p:cNvPr id="4" name="Espace réservé du contenu 2">
            <a:extLst>
              <a:ext uri="{FF2B5EF4-FFF2-40B4-BE49-F238E27FC236}">
                <a16:creationId xmlns:a16="http://schemas.microsoft.com/office/drawing/2014/main" id="{8DB2BF32-ACE6-4DEC-814E-F62A7896D0C8}"/>
              </a:ext>
            </a:extLst>
          </p:cNvPr>
          <p:cNvSpPr txBox="1">
            <a:spLocks/>
          </p:cNvSpPr>
          <p:nvPr/>
        </p:nvSpPr>
        <p:spPr>
          <a:xfrm>
            <a:off x="2877085" y="3306153"/>
            <a:ext cx="7033846" cy="1081289"/>
          </a:xfrm>
          <a:prstGeom prst="rect">
            <a:avLst/>
          </a:prstGeom>
          <a:solidFill>
            <a:schemeClr val="accent1">
              <a:lumMod val="60000"/>
              <a:lumOff val="40000"/>
            </a:schemeClr>
          </a:solidFill>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fr-FR" sz="3200" dirty="0"/>
              <a:t>Axe d’étude 2: : Mise en scène de soi</a:t>
            </a:r>
          </a:p>
        </p:txBody>
      </p:sp>
      <p:sp>
        <p:nvSpPr>
          <p:cNvPr id="5" name="ZoneTexte 4">
            <a:extLst>
              <a:ext uri="{FF2B5EF4-FFF2-40B4-BE49-F238E27FC236}">
                <a16:creationId xmlns:a16="http://schemas.microsoft.com/office/drawing/2014/main" id="{172FE0F2-8C29-4F72-9C6D-EF8F66103537}"/>
              </a:ext>
            </a:extLst>
          </p:cNvPr>
          <p:cNvSpPr txBox="1"/>
          <p:nvPr/>
        </p:nvSpPr>
        <p:spPr>
          <a:xfrm rot="21082596">
            <a:off x="4000623" y="3646742"/>
            <a:ext cx="4062633"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2 : SELF-STAGING</a:t>
            </a:r>
          </a:p>
        </p:txBody>
      </p:sp>
      <p:sp>
        <p:nvSpPr>
          <p:cNvPr id="6" name="Espace réservé du contenu 2">
            <a:extLst>
              <a:ext uri="{FF2B5EF4-FFF2-40B4-BE49-F238E27FC236}">
                <a16:creationId xmlns:a16="http://schemas.microsoft.com/office/drawing/2014/main" id="{FF9E46F5-AEC1-4B90-81A4-DC2C55FE7682}"/>
              </a:ext>
            </a:extLst>
          </p:cNvPr>
          <p:cNvSpPr txBox="1">
            <a:spLocks/>
          </p:cNvSpPr>
          <p:nvPr/>
        </p:nvSpPr>
        <p:spPr>
          <a:xfrm>
            <a:off x="2877085" y="4723546"/>
            <a:ext cx="7033846" cy="1328842"/>
          </a:xfrm>
          <a:prstGeom prst="rect">
            <a:avLst/>
          </a:prstGeom>
          <a:solidFill>
            <a:schemeClr val="accent1">
              <a:lumMod val="60000"/>
              <a:lumOff val="40000"/>
            </a:schemeClr>
          </a:solidFill>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fr-FR" sz="3200" dirty="0"/>
              <a:t>Axe d’étude 3: Initiation &amp; apprentissage</a:t>
            </a:r>
          </a:p>
        </p:txBody>
      </p:sp>
      <p:sp>
        <p:nvSpPr>
          <p:cNvPr id="7" name="ZoneTexte 6">
            <a:extLst>
              <a:ext uri="{FF2B5EF4-FFF2-40B4-BE49-F238E27FC236}">
                <a16:creationId xmlns:a16="http://schemas.microsoft.com/office/drawing/2014/main" id="{B05983DB-5451-4F94-BB14-B29DC52CE648}"/>
              </a:ext>
            </a:extLst>
          </p:cNvPr>
          <p:cNvSpPr txBox="1"/>
          <p:nvPr/>
        </p:nvSpPr>
        <p:spPr>
          <a:xfrm rot="21082596">
            <a:off x="3991403" y="5227688"/>
            <a:ext cx="5693683" cy="400110"/>
          </a:xfrm>
          <a:prstGeom prst="rect">
            <a:avLst/>
          </a:prstGeom>
          <a:solidFill>
            <a:schemeClr val="accent1">
              <a:lumMod val="60000"/>
              <a:lumOff val="4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rPr>
              <a:t>Line of </a:t>
            </a:r>
            <a:r>
              <a:rPr kumimoji="0" lang="fr-FR" sz="2000" b="1" i="0" u="none" strike="noStrike" kern="0" cap="none" spc="0" normalizeH="0" baseline="0" noProof="0" dirty="0" err="1">
                <a:ln>
                  <a:noFill/>
                </a:ln>
                <a:solidFill>
                  <a:prstClr val="white"/>
                </a:solidFill>
                <a:effectLst/>
                <a:uLnTx/>
                <a:uFillTx/>
              </a:rPr>
              <a:t>Study</a:t>
            </a:r>
            <a:r>
              <a:rPr kumimoji="0" lang="fr-FR" sz="2000" b="1" i="0" u="none" strike="noStrike" kern="0" cap="none" spc="0" normalizeH="0" baseline="0" noProof="0" dirty="0">
                <a:ln>
                  <a:noFill/>
                </a:ln>
                <a:solidFill>
                  <a:prstClr val="white"/>
                </a:solidFill>
                <a:effectLst/>
                <a:uLnTx/>
                <a:uFillTx/>
              </a:rPr>
              <a:t> 3: </a:t>
            </a:r>
            <a:r>
              <a:rPr kumimoji="0" lang="fr-FR" sz="2000" b="1" i="0" u="none" strike="noStrike" kern="0" cap="none" spc="0" normalizeH="0" baseline="0" noProof="0" dirty="0" err="1">
                <a:ln>
                  <a:noFill/>
                </a:ln>
                <a:solidFill>
                  <a:prstClr val="white"/>
                </a:solidFill>
                <a:effectLst/>
                <a:uLnTx/>
                <a:uFillTx/>
              </a:rPr>
              <a:t>Coming</a:t>
            </a:r>
            <a:r>
              <a:rPr kumimoji="0" lang="fr-FR" sz="2000" b="1" i="0" u="none" strike="noStrike" kern="0" cap="none" spc="0" normalizeH="0" baseline="0" noProof="0" dirty="0">
                <a:ln>
                  <a:noFill/>
                </a:ln>
                <a:solidFill>
                  <a:prstClr val="white"/>
                </a:solidFill>
                <a:effectLst/>
                <a:uLnTx/>
                <a:uFillTx/>
              </a:rPr>
              <a:t>-off-</a:t>
            </a:r>
            <a:r>
              <a:rPr kumimoji="0" lang="fr-FR" sz="2000" b="1" i="0" u="none" strike="noStrike" kern="0" cap="none" spc="0" normalizeH="0" baseline="0" noProof="0" dirty="0" err="1">
                <a:ln>
                  <a:noFill/>
                </a:ln>
                <a:solidFill>
                  <a:prstClr val="white"/>
                </a:solidFill>
                <a:effectLst/>
                <a:uLnTx/>
                <a:uFillTx/>
              </a:rPr>
              <a:t>age</a:t>
            </a:r>
            <a:r>
              <a:rPr kumimoji="0" lang="fr-FR" sz="2000" b="1" i="0" u="none" strike="noStrike" kern="0" cap="none" spc="0" normalizeH="0" noProof="0" dirty="0">
                <a:ln>
                  <a:noFill/>
                </a:ln>
                <a:solidFill>
                  <a:prstClr val="white"/>
                </a:solidFill>
                <a:effectLst/>
                <a:uLnTx/>
                <a:uFillTx/>
              </a:rPr>
              <a:t> stories</a:t>
            </a:r>
            <a:endParaRPr kumimoji="0" lang="fr-FR" sz="2000" b="1"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02939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814003C-BB27-4EDB-9938-5BE480C45B9E}"/>
              </a:ext>
            </a:extLst>
          </p:cNvPr>
          <p:cNvSpPr txBox="1">
            <a:spLocks/>
          </p:cNvSpPr>
          <p:nvPr/>
        </p:nvSpPr>
        <p:spPr>
          <a:xfrm>
            <a:off x="2579077" y="793346"/>
            <a:ext cx="7033846" cy="1698184"/>
          </a:xfrm>
          <a:prstGeom prst="rect">
            <a:avLst/>
          </a:prstGeom>
          <a:solidFill>
            <a:schemeClr val="accent1">
              <a:lumMod val="60000"/>
              <a:lumOff val="40000"/>
            </a:schemeClr>
          </a:solidFill>
        </p:spPr>
        <p:txBody>
          <a:bodyP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sz="3200" b="1" dirty="0">
                <a:effectLst>
                  <a:outerShdw blurRad="38100" dist="38100" dir="2700000" algn="tl">
                    <a:srgbClr val="000000">
                      <a:alpha val="43137"/>
                    </a:srgbClr>
                  </a:outerShdw>
                </a:effectLst>
              </a:rPr>
              <a:t> Journey, </a:t>
            </a:r>
            <a:r>
              <a:rPr lang="fr-FR" sz="3200" b="1" dirty="0" err="1">
                <a:effectLst>
                  <a:outerShdw blurRad="38100" dist="38100" dir="2700000" algn="tl">
                    <a:srgbClr val="000000">
                      <a:alpha val="43137"/>
                    </a:srgbClr>
                  </a:outerShdw>
                </a:effectLst>
              </a:rPr>
              <a:t>Territories</a:t>
            </a:r>
            <a:r>
              <a:rPr lang="fr-FR" sz="3200" b="1" dirty="0">
                <a:effectLst>
                  <a:outerShdw blurRad="38100" dist="38100" dir="2700000" algn="tl">
                    <a:srgbClr val="000000">
                      <a:alpha val="43137"/>
                    </a:srgbClr>
                  </a:outerShdw>
                </a:effectLst>
              </a:rPr>
              <a:t> &amp; </a:t>
            </a:r>
            <a:r>
              <a:rPr lang="fr-FR" sz="3200" b="1" dirty="0" err="1">
                <a:effectLst>
                  <a:outerShdw blurRad="38100" dist="38100" dir="2700000" algn="tl">
                    <a:srgbClr val="000000">
                      <a:alpha val="43137"/>
                    </a:srgbClr>
                  </a:outerShdw>
                </a:effectLst>
              </a:rPr>
              <a:t>Frontiers</a:t>
            </a:r>
            <a:endParaRPr lang="fr-FR" sz="3200" b="1" dirty="0">
              <a:effectLst>
                <a:outerShdw blurRad="38100" dist="38100" dir="2700000" algn="tl">
                  <a:srgbClr val="000000">
                    <a:alpha val="43137"/>
                  </a:srgbClr>
                </a:outerShdw>
              </a:effectLst>
            </a:endParaRPr>
          </a:p>
          <a:p>
            <a:pPr marL="0" indent="0" algn="ctr">
              <a:buFont typeface="Wingdings" panose="05000000000000000000" pitchFamily="2" charset="2"/>
              <a:buNone/>
            </a:pPr>
            <a:r>
              <a:rPr lang="fr-FR" sz="3200" dirty="0"/>
              <a:t>Axe d’étude 1: Exploration &amp; aventure</a:t>
            </a:r>
          </a:p>
        </p:txBody>
      </p:sp>
      <p:sp>
        <p:nvSpPr>
          <p:cNvPr id="3" name="Espace réservé du contenu 2">
            <a:extLst>
              <a:ext uri="{FF2B5EF4-FFF2-40B4-BE49-F238E27FC236}">
                <a16:creationId xmlns:a16="http://schemas.microsoft.com/office/drawing/2014/main" id="{81B568BD-47A4-493D-B8C5-2CFE0589F94A}"/>
              </a:ext>
            </a:extLst>
          </p:cNvPr>
          <p:cNvSpPr txBox="1">
            <a:spLocks/>
          </p:cNvSpPr>
          <p:nvPr/>
        </p:nvSpPr>
        <p:spPr>
          <a:xfrm>
            <a:off x="2701985" y="2871865"/>
            <a:ext cx="7033846" cy="906810"/>
          </a:xfrm>
          <a:prstGeom prst="rect">
            <a:avLst/>
          </a:prstGeom>
          <a:solidFill>
            <a:schemeClr val="accent1">
              <a:lumMod val="60000"/>
              <a:lumOff val="40000"/>
            </a:schemeClr>
          </a:solidFill>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fr-FR" sz="3200" dirty="0"/>
              <a:t>Axe d’étude 2 : Ancrage &amp; Héritage</a:t>
            </a:r>
          </a:p>
          <a:p>
            <a:endParaRPr lang="fr-FR" sz="3200" dirty="0"/>
          </a:p>
        </p:txBody>
      </p:sp>
      <p:sp>
        <p:nvSpPr>
          <p:cNvPr id="4" name="Espace réservé du contenu 2">
            <a:extLst>
              <a:ext uri="{FF2B5EF4-FFF2-40B4-BE49-F238E27FC236}">
                <a16:creationId xmlns:a16="http://schemas.microsoft.com/office/drawing/2014/main" id="{3D8A4621-ABEA-4EE8-93BC-6BA16B97E4E6}"/>
              </a:ext>
            </a:extLst>
          </p:cNvPr>
          <p:cNvSpPr txBox="1">
            <a:spLocks/>
          </p:cNvSpPr>
          <p:nvPr/>
        </p:nvSpPr>
        <p:spPr>
          <a:xfrm>
            <a:off x="2701985" y="4329040"/>
            <a:ext cx="7033846" cy="1328842"/>
          </a:xfrm>
          <a:prstGeom prst="rect">
            <a:avLst/>
          </a:prstGeom>
          <a:solidFill>
            <a:schemeClr val="accent1">
              <a:lumMod val="60000"/>
              <a:lumOff val="40000"/>
            </a:schemeClr>
          </a:solidFill>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fr-FR" sz="3200" dirty="0"/>
              <a:t>Axe d’étude 3: Migration &amp; Exil</a:t>
            </a:r>
          </a:p>
        </p:txBody>
      </p:sp>
      <p:sp>
        <p:nvSpPr>
          <p:cNvPr id="5" name="ZoneTexte 4">
            <a:extLst>
              <a:ext uri="{FF2B5EF4-FFF2-40B4-BE49-F238E27FC236}">
                <a16:creationId xmlns:a16="http://schemas.microsoft.com/office/drawing/2014/main" id="{8FDE6B65-6980-4964-9D57-51C05B5F628B}"/>
              </a:ext>
            </a:extLst>
          </p:cNvPr>
          <p:cNvSpPr txBox="1"/>
          <p:nvPr/>
        </p:nvSpPr>
        <p:spPr>
          <a:xfrm rot="21082596">
            <a:off x="3590679" y="1362224"/>
            <a:ext cx="5394506"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1 : Exploration &amp; Adventure</a:t>
            </a:r>
          </a:p>
        </p:txBody>
      </p:sp>
      <p:sp>
        <p:nvSpPr>
          <p:cNvPr id="6" name="ZoneTexte 5">
            <a:extLst>
              <a:ext uri="{FF2B5EF4-FFF2-40B4-BE49-F238E27FC236}">
                <a16:creationId xmlns:a16="http://schemas.microsoft.com/office/drawing/2014/main" id="{D8F07EDF-0F1A-4843-8EFC-6DF59E789238}"/>
              </a:ext>
            </a:extLst>
          </p:cNvPr>
          <p:cNvSpPr txBox="1"/>
          <p:nvPr/>
        </p:nvSpPr>
        <p:spPr>
          <a:xfrm rot="21082596">
            <a:off x="3775557" y="3210230"/>
            <a:ext cx="5024749"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2 : Roots &amp; </a:t>
            </a:r>
            <a:r>
              <a:rPr lang="fr-FR" sz="2000" b="1" dirty="0" err="1">
                <a:solidFill>
                  <a:schemeClr val="bg1"/>
                </a:solidFill>
              </a:rPr>
              <a:t>Heritage</a:t>
            </a:r>
            <a:endParaRPr lang="fr-FR" sz="2000" b="1" dirty="0">
              <a:solidFill>
                <a:schemeClr val="bg1"/>
              </a:solidFill>
            </a:endParaRPr>
          </a:p>
        </p:txBody>
      </p:sp>
      <p:sp>
        <p:nvSpPr>
          <p:cNvPr id="7" name="ZoneTexte 6">
            <a:extLst>
              <a:ext uri="{FF2B5EF4-FFF2-40B4-BE49-F238E27FC236}">
                <a16:creationId xmlns:a16="http://schemas.microsoft.com/office/drawing/2014/main" id="{6FAF9DA4-B72E-4D5F-8434-A9F12FF36171}"/>
              </a:ext>
            </a:extLst>
          </p:cNvPr>
          <p:cNvSpPr txBox="1"/>
          <p:nvPr/>
        </p:nvSpPr>
        <p:spPr>
          <a:xfrm rot="21082596">
            <a:off x="4118801" y="4793405"/>
            <a:ext cx="4503518" cy="400110"/>
          </a:xfrm>
          <a:prstGeom prst="rect">
            <a:avLst/>
          </a:prstGeom>
          <a:solidFill>
            <a:schemeClr val="accent1">
              <a:lumMod val="60000"/>
              <a:lumOff val="40000"/>
            </a:schemeClr>
          </a:solidFill>
        </p:spPr>
        <p:txBody>
          <a:bodyPr wrap="square" rtlCol="0">
            <a:spAutoFit/>
          </a:bodyPr>
          <a:lstStyle/>
          <a:p>
            <a:r>
              <a:rPr lang="fr-FR" sz="2000" b="1" dirty="0">
                <a:solidFill>
                  <a:schemeClr val="bg1"/>
                </a:solidFill>
              </a:rPr>
              <a:t>Line of </a:t>
            </a:r>
            <a:r>
              <a:rPr lang="fr-FR" sz="2000" b="1" dirty="0" err="1">
                <a:solidFill>
                  <a:schemeClr val="bg1"/>
                </a:solidFill>
              </a:rPr>
              <a:t>Study</a:t>
            </a:r>
            <a:r>
              <a:rPr lang="fr-FR" sz="2000" b="1" dirty="0">
                <a:solidFill>
                  <a:schemeClr val="bg1"/>
                </a:solidFill>
              </a:rPr>
              <a:t> 3 : Migration &amp; Exile</a:t>
            </a:r>
          </a:p>
        </p:txBody>
      </p:sp>
    </p:spTree>
    <p:extLst>
      <p:ext uri="{BB962C8B-B14F-4D97-AF65-F5344CB8AC3E}">
        <p14:creationId xmlns:p14="http://schemas.microsoft.com/office/powerpoint/2010/main" val="3908743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B26E739-C0A3-4688-96C8-0991BD758105}"/>
              </a:ext>
            </a:extLst>
          </p:cNvPr>
          <p:cNvSpPr txBox="1"/>
          <p:nvPr/>
        </p:nvSpPr>
        <p:spPr>
          <a:xfrm>
            <a:off x="2557547" y="1523138"/>
            <a:ext cx="6553769" cy="4447371"/>
          </a:xfrm>
          <a:prstGeom prst="rect">
            <a:avLst/>
          </a:prstGeom>
          <a:solidFill>
            <a:schemeClr val="accent1">
              <a:lumMod val="60000"/>
              <a:lumOff val="40000"/>
            </a:schemeClr>
          </a:solidFill>
        </p:spPr>
        <p:txBody>
          <a:bodyPr wrap="square">
            <a:spAutoFit/>
          </a:bodyPr>
          <a:lstStyle/>
          <a:p>
            <a:r>
              <a:rPr lang="fr-FR" sz="1600" dirty="0"/>
              <a:t>L'examinateur propose au candidat deux documents. Chaque document est en lien avec une des thématiques du cycle terminal et est de genre différent (image publicitaire, dessin humoristique, photographie, reproduction d'une œuvre plastique, slogan, titre d'article de presse, question invitant le candidat à prendre position sur un sujet d'actualité ou un phénomène de société, etc.).</a:t>
            </a:r>
          </a:p>
          <a:p>
            <a:endParaRPr lang="fr-FR" sz="1600" dirty="0"/>
          </a:p>
          <a:p>
            <a:r>
              <a:rPr lang="fr-FR" sz="1600" dirty="0"/>
              <a:t>Le candidat choisit l'un de ces documents et dispose ensuite de 20 minutes pour organiser ses idées et préparer son propos. Le document, qui ne donne pas lieu à un commentaire formel, doit permettre au candidat de prendre la parole librement. Cette prise de parole en continu, qui n'excède pas 10 minutes, sert d'amorce à une conversation conduite par l'examinateur, qui prend notamment appui sur l'exposé du candidat. Cette phase d'interaction n'excède pas 10 minutes.</a:t>
            </a:r>
          </a:p>
          <a:p>
            <a:endParaRPr lang="fr-FR" sz="1600" dirty="0"/>
          </a:p>
          <a:p>
            <a:r>
              <a:rPr lang="fr-FR" sz="1100" dirty="0">
                <a:hlinkClick r:id="rId2"/>
              </a:rPr>
              <a:t>https://www.education.gouv.fr/bo/20/Special2/MENE2001794N.htm</a:t>
            </a:r>
            <a:r>
              <a:rPr lang="fr-FR" sz="1100" dirty="0"/>
              <a:t> </a:t>
            </a:r>
          </a:p>
          <a:p>
            <a:endParaRPr lang="fr-FR" sz="1100" dirty="0"/>
          </a:p>
        </p:txBody>
      </p:sp>
      <p:sp>
        <p:nvSpPr>
          <p:cNvPr id="3" name="ZoneTexte 2">
            <a:extLst>
              <a:ext uri="{FF2B5EF4-FFF2-40B4-BE49-F238E27FC236}">
                <a16:creationId xmlns:a16="http://schemas.microsoft.com/office/drawing/2014/main" id="{E5107F7F-61EB-4071-8DDB-F741EE5E07B0}"/>
              </a:ext>
            </a:extLst>
          </p:cNvPr>
          <p:cNvSpPr txBox="1"/>
          <p:nvPr/>
        </p:nvSpPr>
        <p:spPr>
          <a:xfrm>
            <a:off x="2132502" y="728400"/>
            <a:ext cx="7122625" cy="523220"/>
          </a:xfrm>
          <a:prstGeom prst="rect">
            <a:avLst/>
          </a:prstGeom>
          <a:solidFill>
            <a:schemeClr val="accent1">
              <a:lumMod val="60000"/>
              <a:lumOff val="40000"/>
            </a:schemeClr>
          </a:solidFill>
        </p:spPr>
        <p:txBody>
          <a:bodyPr wrap="square">
            <a:spAutoFit/>
          </a:bodyPr>
          <a:lstStyle/>
          <a:p>
            <a:r>
              <a:rPr lang="fr-FR" sz="2800" b="1" dirty="0"/>
              <a:t>L’ORAL DE RATTRAPAGE – 20 minutes</a:t>
            </a:r>
          </a:p>
        </p:txBody>
      </p:sp>
    </p:spTree>
    <p:extLst>
      <p:ext uri="{BB962C8B-B14F-4D97-AF65-F5344CB8AC3E}">
        <p14:creationId xmlns:p14="http://schemas.microsoft.com/office/powerpoint/2010/main" val="1205077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4324D29-9979-4EA5-A784-B614A0A67CF7}"/>
              </a:ext>
            </a:extLst>
          </p:cNvPr>
          <p:cNvSpPr txBox="1"/>
          <p:nvPr/>
        </p:nvSpPr>
        <p:spPr>
          <a:xfrm>
            <a:off x="2434679" y="671013"/>
            <a:ext cx="6098344" cy="584775"/>
          </a:xfrm>
          <a:prstGeom prst="rect">
            <a:avLst/>
          </a:prstGeom>
          <a:solidFill>
            <a:schemeClr val="accent1">
              <a:lumMod val="60000"/>
              <a:lumOff val="40000"/>
            </a:schemeClr>
          </a:solidFill>
        </p:spPr>
        <p:txBody>
          <a:bodyPr wrap="square">
            <a:spAutoFit/>
          </a:bodyPr>
          <a:lstStyle/>
          <a:p>
            <a:r>
              <a:rPr lang="fr-FR" sz="3200" b="1" dirty="0"/>
              <a:t>LE GRAND ORAL – 20 minutes</a:t>
            </a:r>
          </a:p>
        </p:txBody>
      </p:sp>
      <p:sp>
        <p:nvSpPr>
          <p:cNvPr id="3" name="ZoneTexte 2">
            <a:extLst>
              <a:ext uri="{FF2B5EF4-FFF2-40B4-BE49-F238E27FC236}">
                <a16:creationId xmlns:a16="http://schemas.microsoft.com/office/drawing/2014/main" id="{603ADDE8-B855-45BA-8B8F-4CADA1A0CB79}"/>
              </a:ext>
            </a:extLst>
          </p:cNvPr>
          <p:cNvSpPr txBox="1"/>
          <p:nvPr/>
        </p:nvSpPr>
        <p:spPr>
          <a:xfrm>
            <a:off x="2407918" y="1346697"/>
            <a:ext cx="6553769" cy="1246495"/>
          </a:xfrm>
          <a:prstGeom prst="rect">
            <a:avLst/>
          </a:prstGeom>
          <a:solidFill>
            <a:schemeClr val="accent1">
              <a:lumMod val="60000"/>
              <a:lumOff val="40000"/>
            </a:schemeClr>
          </a:solidFill>
        </p:spPr>
        <p:txBody>
          <a:bodyPr wrap="square">
            <a:spAutoFit/>
          </a:bodyPr>
          <a:lstStyle/>
          <a:p>
            <a:r>
              <a:rPr lang="fr-FR" sz="1600" dirty="0"/>
              <a:t>Cette épreuve permet d’utiliser vos connaissances (celles qui sont liées à vos spécialités) pour créer une argumentation et montrer en quoi elles sont essentielles pour </a:t>
            </a:r>
            <a:r>
              <a:rPr lang="fr-FR" sz="1600" b="1" dirty="0"/>
              <a:t>votre projet de poursuite d'études, et même votre projet professionnel</a:t>
            </a:r>
            <a:r>
              <a:rPr lang="fr-FR" sz="1600" dirty="0"/>
              <a:t>.</a:t>
            </a:r>
          </a:p>
          <a:p>
            <a:r>
              <a:rPr lang="fr-FR" sz="1100" dirty="0">
                <a:hlinkClick r:id="rId2"/>
              </a:rPr>
              <a:t>https://www.education.gouv.fr/baccalaureat-comment-se-passe-le-grand-oral-100028</a:t>
            </a:r>
            <a:r>
              <a:rPr lang="fr-FR" sz="1100" dirty="0"/>
              <a:t> </a:t>
            </a:r>
          </a:p>
        </p:txBody>
      </p:sp>
      <p:sp>
        <p:nvSpPr>
          <p:cNvPr id="4" name="ZoneTexte 3">
            <a:extLst>
              <a:ext uri="{FF2B5EF4-FFF2-40B4-BE49-F238E27FC236}">
                <a16:creationId xmlns:a16="http://schemas.microsoft.com/office/drawing/2014/main" id="{9B1877F3-C0F0-4240-ADBB-43BDBBB6B4F5}"/>
              </a:ext>
            </a:extLst>
          </p:cNvPr>
          <p:cNvSpPr txBox="1"/>
          <p:nvPr/>
        </p:nvSpPr>
        <p:spPr>
          <a:xfrm>
            <a:off x="2967495" y="2655146"/>
            <a:ext cx="4717774" cy="369332"/>
          </a:xfrm>
          <a:prstGeom prst="rect">
            <a:avLst/>
          </a:prstGeom>
          <a:solidFill>
            <a:schemeClr val="accent1">
              <a:lumMod val="60000"/>
              <a:lumOff val="40000"/>
            </a:schemeClr>
          </a:solidFill>
        </p:spPr>
        <p:txBody>
          <a:bodyPr wrap="square" rtlCol="0">
            <a:spAutoFit/>
          </a:bodyPr>
          <a:lstStyle/>
          <a:p>
            <a:r>
              <a:rPr lang="fr-FR" dirty="0"/>
              <a:t>(Temps de préparation: 20 minutes)</a:t>
            </a:r>
          </a:p>
        </p:txBody>
      </p:sp>
      <p:sp>
        <p:nvSpPr>
          <p:cNvPr id="5" name="ZoneTexte 4">
            <a:extLst>
              <a:ext uri="{FF2B5EF4-FFF2-40B4-BE49-F238E27FC236}">
                <a16:creationId xmlns:a16="http://schemas.microsoft.com/office/drawing/2014/main" id="{D573922D-5872-4706-B03E-A41E6F00D19D}"/>
              </a:ext>
            </a:extLst>
          </p:cNvPr>
          <p:cNvSpPr txBox="1"/>
          <p:nvPr/>
        </p:nvSpPr>
        <p:spPr>
          <a:xfrm>
            <a:off x="2407918" y="3285404"/>
            <a:ext cx="6553769" cy="1292662"/>
          </a:xfrm>
          <a:prstGeom prst="rect">
            <a:avLst/>
          </a:prstGeom>
          <a:solidFill>
            <a:schemeClr val="accent1">
              <a:lumMod val="60000"/>
              <a:lumOff val="40000"/>
            </a:schemeClr>
          </a:solidFill>
        </p:spPr>
        <p:txBody>
          <a:bodyPr wrap="square">
            <a:spAutoFit/>
          </a:bodyPr>
          <a:lstStyle/>
          <a:p>
            <a:r>
              <a:rPr lang="fr-FR" sz="2400" b="1" dirty="0"/>
              <a:t>Partie 1 – 10 minutes</a:t>
            </a:r>
          </a:p>
          <a:p>
            <a:pPr marL="285750" indent="-285750">
              <a:buFont typeface="Wingdings" panose="05000000000000000000" pitchFamily="2" charset="2"/>
              <a:buChar char="v"/>
            </a:pPr>
            <a:r>
              <a:rPr lang="fr-FR" dirty="0"/>
              <a:t>Présentation de la réponse aux questions en rapport avec la LLCER et votre orientation;</a:t>
            </a:r>
          </a:p>
          <a:p>
            <a:pPr marL="285750" indent="-285750">
              <a:buFont typeface="Wingdings" panose="05000000000000000000" pitchFamily="2" charset="2"/>
              <a:buChar char="v"/>
            </a:pPr>
            <a:r>
              <a:rPr lang="fr-FR" dirty="0">
                <a:solidFill>
                  <a:srgbClr val="0070C0"/>
                </a:solidFill>
              </a:rPr>
              <a:t>Possible en anglais.</a:t>
            </a:r>
          </a:p>
        </p:txBody>
      </p:sp>
      <p:sp>
        <p:nvSpPr>
          <p:cNvPr id="6" name="ZoneTexte 5">
            <a:extLst>
              <a:ext uri="{FF2B5EF4-FFF2-40B4-BE49-F238E27FC236}">
                <a16:creationId xmlns:a16="http://schemas.microsoft.com/office/drawing/2014/main" id="{33F14760-90F1-4666-B1AA-8FB1E1CA3643}"/>
              </a:ext>
            </a:extLst>
          </p:cNvPr>
          <p:cNvSpPr txBox="1"/>
          <p:nvPr/>
        </p:nvSpPr>
        <p:spPr>
          <a:xfrm>
            <a:off x="2373561" y="5003471"/>
            <a:ext cx="6553769" cy="1015663"/>
          </a:xfrm>
          <a:prstGeom prst="rect">
            <a:avLst/>
          </a:prstGeom>
          <a:solidFill>
            <a:schemeClr val="accent1">
              <a:lumMod val="60000"/>
              <a:lumOff val="40000"/>
            </a:schemeClr>
          </a:solidFill>
        </p:spPr>
        <p:txBody>
          <a:bodyPr wrap="square">
            <a:spAutoFit/>
          </a:bodyPr>
          <a:lstStyle/>
          <a:p>
            <a:r>
              <a:rPr lang="fr-FR" sz="2400" b="1" dirty="0"/>
              <a:t>Partie 2 – 10 minutes</a:t>
            </a:r>
          </a:p>
          <a:p>
            <a:pPr marL="285750" indent="-285750">
              <a:buFont typeface="Wingdings" panose="05000000000000000000" pitchFamily="2" charset="2"/>
              <a:buChar char="v"/>
            </a:pPr>
            <a:r>
              <a:rPr lang="fr-FR" dirty="0"/>
              <a:t>Discussion avec le jury;</a:t>
            </a:r>
          </a:p>
          <a:p>
            <a:pPr marL="285750" indent="-285750">
              <a:buFont typeface="Wingdings" panose="05000000000000000000" pitchFamily="2" charset="2"/>
              <a:buChar char="v"/>
            </a:pPr>
            <a:r>
              <a:rPr lang="fr-FR" dirty="0">
                <a:solidFill>
                  <a:srgbClr val="0070C0"/>
                </a:solidFill>
              </a:rPr>
              <a:t>Possible en anglais.</a:t>
            </a:r>
          </a:p>
        </p:txBody>
      </p:sp>
    </p:spTree>
    <p:extLst>
      <p:ext uri="{BB962C8B-B14F-4D97-AF65-F5344CB8AC3E}">
        <p14:creationId xmlns:p14="http://schemas.microsoft.com/office/powerpoint/2010/main" val="143580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ACB4BB-37E4-4917-A580-CAF3D6C9050C}"/>
              </a:ext>
            </a:extLst>
          </p:cNvPr>
          <p:cNvSpPr>
            <a:spLocks noGrp="1"/>
          </p:cNvSpPr>
          <p:nvPr>
            <p:ph type="title"/>
          </p:nvPr>
        </p:nvSpPr>
        <p:spPr>
          <a:solidFill>
            <a:schemeClr val="accent1">
              <a:lumMod val="20000"/>
              <a:lumOff val="80000"/>
            </a:schemeClr>
          </a:solidFill>
        </p:spPr>
        <p:txBody>
          <a:bodyPr>
            <a:normAutofit fontScale="90000"/>
          </a:bodyPr>
          <a:lstStyle/>
          <a:p>
            <a:r>
              <a:rPr lang="en-US" sz="5400" dirty="0">
                <a:solidFill>
                  <a:schemeClr val="accent1">
                    <a:lumMod val="75000"/>
                    <a:alpha val="70000"/>
                  </a:schemeClr>
                </a:solidFill>
              </a:rPr>
              <a:t>         Oeuvres </a:t>
            </a:r>
            <a:r>
              <a:rPr lang="en-US" sz="5400" dirty="0" err="1">
                <a:solidFill>
                  <a:schemeClr val="accent1">
                    <a:lumMod val="75000"/>
                    <a:alpha val="70000"/>
                  </a:schemeClr>
                </a:solidFill>
              </a:rPr>
              <a:t>integrales</a:t>
            </a:r>
            <a:r>
              <a:rPr lang="en-US" sz="5400" dirty="0">
                <a:solidFill>
                  <a:schemeClr val="accent1">
                    <a:lumMod val="75000"/>
                    <a:alpha val="70000"/>
                  </a:schemeClr>
                </a:solidFill>
              </a:rPr>
              <a:t> premières 2 h</a:t>
            </a:r>
            <a:br>
              <a:rPr lang="en-US" sz="5400" dirty="0">
                <a:solidFill>
                  <a:schemeClr val="accent1">
                    <a:lumMod val="75000"/>
                    <a:alpha val="70000"/>
                  </a:schemeClr>
                </a:solidFill>
              </a:rPr>
            </a:br>
            <a:endParaRPr lang="en-GB" dirty="0"/>
          </a:p>
        </p:txBody>
      </p:sp>
      <p:sp>
        <p:nvSpPr>
          <p:cNvPr id="7" name="ZoneTexte 6">
            <a:extLst>
              <a:ext uri="{FF2B5EF4-FFF2-40B4-BE49-F238E27FC236}">
                <a16:creationId xmlns:a16="http://schemas.microsoft.com/office/drawing/2014/main" id="{F2744A34-B236-4442-BE2C-8F5EFF791B01}"/>
              </a:ext>
            </a:extLst>
          </p:cNvPr>
          <p:cNvSpPr txBox="1"/>
          <p:nvPr/>
        </p:nvSpPr>
        <p:spPr>
          <a:xfrm>
            <a:off x="7228491" y="2296960"/>
            <a:ext cx="6094378" cy="2031325"/>
          </a:xfrm>
          <a:prstGeom prst="rect">
            <a:avLst/>
          </a:prstGeom>
          <a:noFill/>
        </p:spPr>
        <p:txBody>
          <a:bodyPr wrap="square">
            <a:spAutoFit/>
          </a:bodyPr>
          <a:lstStyle/>
          <a:p>
            <a:r>
              <a:rPr lang="en-US" b="1">
                <a:solidFill>
                  <a:schemeClr val="accent1">
                    <a:lumMod val="75000"/>
                  </a:schemeClr>
                </a:solidFill>
              </a:rPr>
              <a:t>Lecture personnelle des chapitres</a:t>
            </a:r>
          </a:p>
          <a:p>
            <a:r>
              <a:rPr lang="en-US" b="1">
                <a:solidFill>
                  <a:schemeClr val="accent1">
                    <a:lumMod val="75000"/>
                  </a:schemeClr>
                </a:solidFill>
              </a:rPr>
              <a:t>Biographie auteur </a:t>
            </a:r>
          </a:p>
          <a:p>
            <a:r>
              <a:rPr lang="en-US" b="1">
                <a:solidFill>
                  <a:schemeClr val="accent1">
                    <a:lumMod val="75000"/>
                  </a:schemeClr>
                </a:solidFill>
              </a:rPr>
              <a:t>Style d’écriture de l’auteur </a:t>
            </a:r>
          </a:p>
          <a:p>
            <a:r>
              <a:rPr lang="en-US" b="1">
                <a:solidFill>
                  <a:schemeClr val="accent1">
                    <a:lumMod val="75000"/>
                  </a:schemeClr>
                </a:solidFill>
              </a:rPr>
              <a:t>Analyse d’extraits </a:t>
            </a:r>
          </a:p>
          <a:p>
            <a:r>
              <a:rPr lang="en-US" b="1">
                <a:solidFill>
                  <a:schemeClr val="accent1">
                    <a:lumMod val="75000"/>
                  </a:schemeClr>
                </a:solidFill>
              </a:rPr>
              <a:t>Analyse de citations</a:t>
            </a:r>
          </a:p>
          <a:p>
            <a:r>
              <a:rPr lang="en-US" b="1">
                <a:solidFill>
                  <a:schemeClr val="accent1">
                    <a:lumMod val="75000"/>
                  </a:schemeClr>
                </a:solidFill>
              </a:rPr>
              <a:t>Thèmes </a:t>
            </a:r>
          </a:p>
          <a:p>
            <a:r>
              <a:rPr lang="en-US" b="1">
                <a:solidFill>
                  <a:schemeClr val="accent1">
                    <a:lumMod val="75000"/>
                  </a:schemeClr>
                </a:solidFill>
              </a:rPr>
              <a:t>Travaux de groupes</a:t>
            </a:r>
            <a:endParaRPr lang="en-US" b="1" dirty="0">
              <a:solidFill>
                <a:schemeClr val="accent1">
                  <a:lumMod val="75000"/>
                </a:schemeClr>
              </a:solidFill>
            </a:endParaRPr>
          </a:p>
        </p:txBody>
      </p:sp>
      <p:pic>
        <p:nvPicPr>
          <p:cNvPr id="1028" name="Picture 4">
            <a:extLst>
              <a:ext uri="{FF2B5EF4-FFF2-40B4-BE49-F238E27FC236}">
                <a16:creationId xmlns:a16="http://schemas.microsoft.com/office/drawing/2014/main" id="{D8CBEFD3-C2B3-8D85-AD40-11E0B8CB16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1837" y="1645390"/>
            <a:ext cx="2437010" cy="3998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t So Classic - Not So Classic, The Tell-Tale Heart, The Fall of the House of Usher, and other stories... - 1">
            <a:extLst>
              <a:ext uri="{FF2B5EF4-FFF2-40B4-BE49-F238E27FC236}">
                <a16:creationId xmlns:a16="http://schemas.microsoft.com/office/drawing/2014/main" id="{7A7F3BBA-237D-F192-97FC-B09D6C283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984" y="2200071"/>
            <a:ext cx="3091369" cy="309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250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ACB4BB-37E4-4917-A580-CAF3D6C9050C}"/>
              </a:ext>
            </a:extLst>
          </p:cNvPr>
          <p:cNvSpPr>
            <a:spLocks noGrp="1"/>
          </p:cNvSpPr>
          <p:nvPr>
            <p:ph type="title"/>
          </p:nvPr>
        </p:nvSpPr>
        <p:spPr>
          <a:solidFill>
            <a:schemeClr val="accent1">
              <a:lumMod val="20000"/>
              <a:lumOff val="80000"/>
            </a:schemeClr>
          </a:solidFill>
        </p:spPr>
        <p:txBody>
          <a:bodyPr>
            <a:normAutofit fontScale="90000"/>
          </a:bodyPr>
          <a:lstStyle/>
          <a:p>
            <a:r>
              <a:rPr lang="en-US" sz="5400" dirty="0">
                <a:solidFill>
                  <a:schemeClr val="accent1">
                    <a:lumMod val="75000"/>
                    <a:alpha val="70000"/>
                  </a:schemeClr>
                </a:solidFill>
              </a:rPr>
              <a:t>         Oeuvres </a:t>
            </a:r>
            <a:r>
              <a:rPr lang="en-US" sz="5400" dirty="0" err="1">
                <a:solidFill>
                  <a:schemeClr val="accent1">
                    <a:lumMod val="75000"/>
                    <a:alpha val="70000"/>
                  </a:schemeClr>
                </a:solidFill>
              </a:rPr>
              <a:t>integrales</a:t>
            </a:r>
            <a:r>
              <a:rPr lang="en-US" sz="5400" dirty="0">
                <a:solidFill>
                  <a:schemeClr val="accent1">
                    <a:lumMod val="75000"/>
                    <a:alpha val="70000"/>
                  </a:schemeClr>
                </a:solidFill>
              </a:rPr>
              <a:t> </a:t>
            </a:r>
            <a:r>
              <a:rPr lang="en-US" sz="5400" dirty="0" err="1">
                <a:solidFill>
                  <a:schemeClr val="accent1">
                    <a:lumMod val="75000"/>
                    <a:alpha val="70000"/>
                  </a:schemeClr>
                </a:solidFill>
              </a:rPr>
              <a:t>terminale</a:t>
            </a:r>
            <a:r>
              <a:rPr lang="en-US" sz="5400" dirty="0">
                <a:solidFill>
                  <a:schemeClr val="accent1">
                    <a:lumMod val="75000"/>
                    <a:alpha val="70000"/>
                  </a:schemeClr>
                </a:solidFill>
              </a:rPr>
              <a:t> 2 h</a:t>
            </a:r>
            <a:br>
              <a:rPr lang="en-US" sz="5400" dirty="0">
                <a:solidFill>
                  <a:schemeClr val="accent1">
                    <a:lumMod val="75000"/>
                    <a:alpha val="70000"/>
                  </a:schemeClr>
                </a:solidFill>
              </a:rPr>
            </a:br>
            <a:endParaRPr lang="en-GB" dirty="0"/>
          </a:p>
        </p:txBody>
      </p:sp>
      <p:pic>
        <p:nvPicPr>
          <p:cNvPr id="4" name="Espace réservé du contenu 3">
            <a:extLst>
              <a:ext uri="{FF2B5EF4-FFF2-40B4-BE49-F238E27FC236}">
                <a16:creationId xmlns:a16="http://schemas.microsoft.com/office/drawing/2014/main" id="{7FBF208B-A5A5-4F6F-B642-C18E86E54445}"/>
              </a:ext>
            </a:extLst>
          </p:cNvPr>
          <p:cNvPicPr>
            <a:picLocks noGrp="1" noChangeAspect="1"/>
          </p:cNvPicPr>
          <p:nvPr>
            <p:ph idx="1"/>
          </p:nvPr>
        </p:nvPicPr>
        <p:blipFill>
          <a:blip r:embed="rId2"/>
          <a:stretch>
            <a:fillRect/>
          </a:stretch>
        </p:blipFill>
        <p:spPr>
          <a:xfrm>
            <a:off x="4483441" y="2006599"/>
            <a:ext cx="2745050" cy="4170363"/>
          </a:xfrm>
          <a:prstGeom prst="rect">
            <a:avLst/>
          </a:prstGeom>
          <a:noFill/>
          <a:ln w="76200">
            <a:solidFill>
              <a:schemeClr val="bg1"/>
            </a:solidFill>
          </a:ln>
        </p:spPr>
      </p:pic>
      <p:sp>
        <p:nvSpPr>
          <p:cNvPr id="7" name="ZoneTexte 6">
            <a:extLst>
              <a:ext uri="{FF2B5EF4-FFF2-40B4-BE49-F238E27FC236}">
                <a16:creationId xmlns:a16="http://schemas.microsoft.com/office/drawing/2014/main" id="{F2744A34-B236-4442-BE2C-8F5EFF791B01}"/>
              </a:ext>
            </a:extLst>
          </p:cNvPr>
          <p:cNvSpPr txBox="1"/>
          <p:nvPr/>
        </p:nvSpPr>
        <p:spPr>
          <a:xfrm>
            <a:off x="7228491" y="2296960"/>
            <a:ext cx="6094378" cy="2031325"/>
          </a:xfrm>
          <a:prstGeom prst="rect">
            <a:avLst/>
          </a:prstGeom>
          <a:noFill/>
        </p:spPr>
        <p:txBody>
          <a:bodyPr wrap="square">
            <a:spAutoFit/>
          </a:bodyPr>
          <a:lstStyle/>
          <a:p>
            <a:r>
              <a:rPr lang="en-US" b="1">
                <a:solidFill>
                  <a:schemeClr val="accent1">
                    <a:lumMod val="75000"/>
                  </a:schemeClr>
                </a:solidFill>
              </a:rPr>
              <a:t>Lecture personnelle des chapitres</a:t>
            </a:r>
          </a:p>
          <a:p>
            <a:r>
              <a:rPr lang="en-US" b="1">
                <a:solidFill>
                  <a:schemeClr val="accent1">
                    <a:lumMod val="75000"/>
                  </a:schemeClr>
                </a:solidFill>
              </a:rPr>
              <a:t>Biographie auteur </a:t>
            </a:r>
          </a:p>
          <a:p>
            <a:r>
              <a:rPr lang="en-US" b="1">
                <a:solidFill>
                  <a:schemeClr val="accent1">
                    <a:lumMod val="75000"/>
                  </a:schemeClr>
                </a:solidFill>
              </a:rPr>
              <a:t>Style d’écriture de l’auteur </a:t>
            </a:r>
          </a:p>
          <a:p>
            <a:r>
              <a:rPr lang="en-US" b="1">
                <a:solidFill>
                  <a:schemeClr val="accent1">
                    <a:lumMod val="75000"/>
                  </a:schemeClr>
                </a:solidFill>
              </a:rPr>
              <a:t>Analyse d’extraits </a:t>
            </a:r>
          </a:p>
          <a:p>
            <a:r>
              <a:rPr lang="en-US" b="1">
                <a:solidFill>
                  <a:schemeClr val="accent1">
                    <a:lumMod val="75000"/>
                  </a:schemeClr>
                </a:solidFill>
              </a:rPr>
              <a:t>Analyse de citations</a:t>
            </a:r>
          </a:p>
          <a:p>
            <a:r>
              <a:rPr lang="en-US" b="1">
                <a:solidFill>
                  <a:schemeClr val="accent1">
                    <a:lumMod val="75000"/>
                  </a:schemeClr>
                </a:solidFill>
              </a:rPr>
              <a:t>Thèmes </a:t>
            </a:r>
          </a:p>
          <a:p>
            <a:r>
              <a:rPr lang="en-US" b="1">
                <a:solidFill>
                  <a:schemeClr val="accent1">
                    <a:lumMod val="75000"/>
                  </a:schemeClr>
                </a:solidFill>
              </a:rPr>
              <a:t>Travaux de groupes</a:t>
            </a:r>
            <a:endParaRPr lang="en-US" b="1" dirty="0">
              <a:solidFill>
                <a:schemeClr val="accent1">
                  <a:lumMod val="75000"/>
                </a:schemeClr>
              </a:solidFill>
            </a:endParaRPr>
          </a:p>
        </p:txBody>
      </p:sp>
      <p:pic>
        <p:nvPicPr>
          <p:cNvPr id="1026" name="Picture 2" descr="Jane Eyre by Charlotte Bronte">
            <a:extLst>
              <a:ext uri="{FF2B5EF4-FFF2-40B4-BE49-F238E27FC236}">
                <a16:creationId xmlns:a16="http://schemas.microsoft.com/office/drawing/2014/main" id="{65C76528-3EF3-1F0E-8E62-D26A1905C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221" y="1645051"/>
            <a:ext cx="2533996" cy="361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7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ame 3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B5CA88B-46D7-448C-8A02-B3B0B1BB6104}"/>
              </a:ext>
            </a:extLst>
          </p:cNvPr>
          <p:cNvSpPr>
            <a:spLocks noGrp="1"/>
          </p:cNvSpPr>
          <p:nvPr>
            <p:ph type="title"/>
          </p:nvPr>
        </p:nvSpPr>
        <p:spPr>
          <a:xfrm>
            <a:off x="1353763" y="1948355"/>
            <a:ext cx="4581525" cy="2333624"/>
          </a:xfrm>
          <a:solidFill>
            <a:schemeClr val="accent1">
              <a:lumMod val="20000"/>
              <a:lumOff val="80000"/>
            </a:schemeClr>
          </a:solidFill>
        </p:spPr>
        <p:txBody>
          <a:bodyPr anchor="b">
            <a:normAutofit fontScale="90000"/>
          </a:bodyPr>
          <a:lstStyle/>
          <a:p>
            <a:pPr marL="0" indent="0"/>
            <a:r>
              <a:rPr lang="fr-FR" sz="3700" b="1" dirty="0">
                <a:gradFill flip="none" rotWithShape="1">
                  <a:gsLst>
                    <a:gs pos="0">
                      <a:schemeClr val="accent5">
                        <a:alpha val="70000"/>
                      </a:schemeClr>
                    </a:gs>
                    <a:gs pos="100000">
                      <a:schemeClr val="accent1">
                        <a:alpha val="70000"/>
                      </a:schemeClr>
                    </a:gs>
                  </a:gsLst>
                  <a:lin ang="0" scaled="1"/>
                  <a:tileRect/>
                </a:gradFill>
              </a:rPr>
              <a:t>     Œuvre  filmique </a:t>
            </a:r>
            <a:br>
              <a:rPr lang="fr-FR" sz="3700" b="1" dirty="0">
                <a:gradFill flip="none" rotWithShape="1">
                  <a:gsLst>
                    <a:gs pos="0">
                      <a:schemeClr val="accent5">
                        <a:alpha val="70000"/>
                      </a:schemeClr>
                    </a:gs>
                    <a:gs pos="100000">
                      <a:schemeClr val="accent1">
                        <a:alpha val="70000"/>
                      </a:schemeClr>
                    </a:gs>
                  </a:gsLst>
                  <a:lin ang="0" scaled="1"/>
                  <a:tileRect/>
                </a:gradFill>
              </a:rPr>
            </a:br>
            <a:r>
              <a:rPr lang="fr-FR" sz="3700" b="1" dirty="0">
                <a:gradFill flip="none" rotWithShape="1">
                  <a:gsLst>
                    <a:gs pos="0">
                      <a:schemeClr val="accent5">
                        <a:alpha val="70000"/>
                      </a:schemeClr>
                    </a:gs>
                    <a:gs pos="100000">
                      <a:schemeClr val="accent1">
                        <a:alpha val="70000"/>
                      </a:schemeClr>
                    </a:gs>
                  </a:gsLst>
                  <a:lin ang="0" scaled="1"/>
                  <a:tileRect/>
                </a:gradFill>
              </a:rPr>
              <a:t>           Première </a:t>
            </a:r>
            <a:br>
              <a:rPr lang="fr-FR" sz="3700" b="1" dirty="0">
                <a:gradFill flip="none" rotWithShape="1">
                  <a:gsLst>
                    <a:gs pos="0">
                      <a:schemeClr val="accent5">
                        <a:alpha val="70000"/>
                      </a:schemeClr>
                    </a:gs>
                    <a:gs pos="100000">
                      <a:schemeClr val="accent1">
                        <a:alpha val="70000"/>
                      </a:schemeClr>
                    </a:gs>
                  </a:gsLst>
                  <a:lin ang="0" scaled="1"/>
                  <a:tileRect/>
                </a:gradFill>
              </a:rPr>
            </a:br>
            <a:r>
              <a:rPr lang="fr-FR" sz="3700" b="1" dirty="0">
                <a:gradFill flip="none" rotWithShape="1">
                  <a:gsLst>
                    <a:gs pos="0">
                      <a:schemeClr val="accent5">
                        <a:alpha val="70000"/>
                      </a:schemeClr>
                    </a:gs>
                    <a:gs pos="100000">
                      <a:schemeClr val="accent1">
                        <a:alpha val="70000"/>
                      </a:schemeClr>
                    </a:gs>
                  </a:gsLst>
                  <a:lin ang="0" scaled="1"/>
                  <a:tileRect/>
                </a:gradFill>
              </a:rPr>
              <a:t>               1 h </a:t>
            </a:r>
            <a:br>
              <a:rPr lang="fr-FR" sz="3700" b="1" dirty="0">
                <a:gradFill flip="none" rotWithShape="1">
                  <a:gsLst>
                    <a:gs pos="0">
                      <a:schemeClr val="accent5">
                        <a:alpha val="70000"/>
                      </a:schemeClr>
                    </a:gs>
                    <a:gs pos="100000">
                      <a:schemeClr val="accent1">
                        <a:alpha val="70000"/>
                      </a:schemeClr>
                    </a:gs>
                  </a:gsLst>
                  <a:lin ang="0" scaled="1"/>
                  <a:tileRect/>
                </a:gradFill>
              </a:rPr>
            </a:br>
            <a:br>
              <a:rPr lang="fr-FR" sz="3700" b="1" dirty="0">
                <a:gradFill flip="none" rotWithShape="1">
                  <a:gsLst>
                    <a:gs pos="0">
                      <a:schemeClr val="accent5">
                        <a:alpha val="70000"/>
                      </a:schemeClr>
                    </a:gs>
                    <a:gs pos="100000">
                      <a:schemeClr val="accent1">
                        <a:alpha val="70000"/>
                      </a:schemeClr>
                    </a:gs>
                  </a:gsLst>
                  <a:lin ang="0" scaled="1"/>
                  <a:tileRect/>
                </a:gradFill>
              </a:rPr>
            </a:br>
            <a:r>
              <a:rPr lang="fr-FR" sz="3700" b="1" dirty="0">
                <a:gradFill flip="none" rotWithShape="1">
                  <a:gsLst>
                    <a:gs pos="0">
                      <a:schemeClr val="accent5">
                        <a:alpha val="70000"/>
                      </a:schemeClr>
                    </a:gs>
                    <a:gs pos="100000">
                      <a:schemeClr val="accent1">
                        <a:alpha val="70000"/>
                      </a:schemeClr>
                    </a:gs>
                  </a:gsLst>
                  <a:lin ang="0" scaled="1"/>
                  <a:tileRect/>
                </a:gradFill>
              </a:rPr>
              <a:t>       Stanley Kubrick                         </a:t>
            </a:r>
            <a:endParaRPr lang="en-GB" sz="3700" dirty="0">
              <a:gradFill flip="none" rotWithShape="1">
                <a:gsLst>
                  <a:gs pos="0">
                    <a:schemeClr val="accent5">
                      <a:alpha val="70000"/>
                    </a:schemeClr>
                  </a:gs>
                  <a:gs pos="100000">
                    <a:schemeClr val="accent1">
                      <a:alpha val="70000"/>
                    </a:schemeClr>
                  </a:gs>
                </a:gsLst>
                <a:lin ang="0" scaled="1"/>
                <a:tileRect/>
              </a:gradFill>
            </a:endParaRPr>
          </a:p>
        </p:txBody>
      </p:sp>
      <p:sp>
        <p:nvSpPr>
          <p:cNvPr id="8" name="Content Placeholder 7">
            <a:extLst>
              <a:ext uri="{FF2B5EF4-FFF2-40B4-BE49-F238E27FC236}">
                <a16:creationId xmlns:a16="http://schemas.microsoft.com/office/drawing/2014/main" id="{96059612-0BC6-491D-BCDA-219D7C46C097}"/>
              </a:ext>
            </a:extLst>
          </p:cNvPr>
          <p:cNvSpPr>
            <a:spLocks noGrp="1"/>
          </p:cNvSpPr>
          <p:nvPr>
            <p:ph idx="1"/>
          </p:nvPr>
        </p:nvSpPr>
        <p:spPr>
          <a:xfrm>
            <a:off x="6511600" y="1761924"/>
            <a:ext cx="4581526" cy="2986087"/>
          </a:xfrm>
        </p:spPr>
        <p:txBody>
          <a:bodyPr>
            <a:normAutofit/>
          </a:bodyPr>
          <a:lstStyle/>
          <a:p>
            <a:r>
              <a:rPr lang="fr-FR" sz="1800" b="1" dirty="0">
                <a:solidFill>
                  <a:schemeClr val="tx2">
                    <a:alpha val="60000"/>
                  </a:schemeClr>
                </a:solidFill>
              </a:rPr>
              <a:t> </a:t>
            </a:r>
          </a:p>
          <a:p>
            <a:r>
              <a:rPr lang="fr-FR" sz="1800" b="1" dirty="0">
                <a:solidFill>
                  <a:schemeClr val="tx2">
                    <a:alpha val="60000"/>
                  </a:schemeClr>
                </a:solidFill>
              </a:rPr>
              <a:t>                                                       </a:t>
            </a:r>
          </a:p>
          <a:p>
            <a:endParaRPr lang="fr-FR" sz="1800" b="1" dirty="0">
              <a:solidFill>
                <a:schemeClr val="tx2">
                  <a:alpha val="60000"/>
                </a:schemeClr>
              </a:solidFill>
            </a:endParaRPr>
          </a:p>
          <a:p>
            <a:r>
              <a:rPr lang="fr-FR" sz="1800" b="1" dirty="0">
                <a:solidFill>
                  <a:schemeClr val="accent1">
                    <a:lumMod val="75000"/>
                    <a:alpha val="60000"/>
                  </a:schemeClr>
                </a:solidFill>
              </a:rPr>
              <a:t> </a:t>
            </a:r>
            <a:endParaRPr lang="en-US" sz="1800" dirty="0">
              <a:solidFill>
                <a:schemeClr val="accent1">
                  <a:lumMod val="75000"/>
                  <a:alpha val="60000"/>
                </a:schemeClr>
              </a:solidFill>
            </a:endParaRPr>
          </a:p>
        </p:txBody>
      </p:sp>
      <p:pic>
        <p:nvPicPr>
          <p:cNvPr id="2050" name="Picture 2" descr="A painted image of a space station suspended in space, in the background the Earth is visible. Above the image appears &quot;An epic drama of adventure and exploration&quot; in blue block letters against a white background. Below the image in a black band, the title &quot;2001: a space odyssey&quot; appears in yellow block letters.">
            <a:extLst>
              <a:ext uri="{FF2B5EF4-FFF2-40B4-BE49-F238E27FC236}">
                <a16:creationId xmlns:a16="http://schemas.microsoft.com/office/drawing/2014/main" id="{9A6F97DD-26FB-E28B-1FA9-0B5F82B7C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713" y="595205"/>
            <a:ext cx="3989964" cy="596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963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ame 3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B5CA88B-46D7-448C-8A02-B3B0B1BB6104}"/>
              </a:ext>
            </a:extLst>
          </p:cNvPr>
          <p:cNvSpPr>
            <a:spLocks noGrp="1"/>
          </p:cNvSpPr>
          <p:nvPr>
            <p:ph type="title"/>
          </p:nvPr>
        </p:nvSpPr>
        <p:spPr>
          <a:xfrm>
            <a:off x="1362641" y="1943187"/>
            <a:ext cx="4581525" cy="2824122"/>
          </a:xfrm>
          <a:solidFill>
            <a:schemeClr val="accent1">
              <a:lumMod val="20000"/>
              <a:lumOff val="80000"/>
            </a:schemeClr>
          </a:solidFill>
        </p:spPr>
        <p:txBody>
          <a:bodyPr anchor="b">
            <a:normAutofit/>
          </a:bodyPr>
          <a:lstStyle/>
          <a:p>
            <a:pPr marL="0" indent="0"/>
            <a:r>
              <a:rPr lang="fr-FR" sz="3700" b="1" dirty="0">
                <a:gradFill flip="none" rotWithShape="1">
                  <a:gsLst>
                    <a:gs pos="0">
                      <a:schemeClr val="accent5">
                        <a:alpha val="70000"/>
                      </a:schemeClr>
                    </a:gs>
                    <a:gs pos="100000">
                      <a:schemeClr val="accent1">
                        <a:alpha val="70000"/>
                      </a:schemeClr>
                    </a:gs>
                  </a:gsLst>
                  <a:lin ang="0" scaled="1"/>
                  <a:tileRect/>
                </a:gradFill>
              </a:rPr>
              <a:t>Terminale </a:t>
            </a:r>
            <a:br>
              <a:rPr lang="fr-FR" sz="3700" b="1" dirty="0">
                <a:gradFill flip="none" rotWithShape="1">
                  <a:gsLst>
                    <a:gs pos="0">
                      <a:schemeClr val="accent5">
                        <a:alpha val="70000"/>
                      </a:schemeClr>
                    </a:gs>
                    <a:gs pos="100000">
                      <a:schemeClr val="accent1">
                        <a:alpha val="70000"/>
                      </a:schemeClr>
                    </a:gs>
                  </a:gsLst>
                  <a:lin ang="0" scaled="1"/>
                  <a:tileRect/>
                </a:gradFill>
              </a:rPr>
            </a:br>
            <a:r>
              <a:rPr lang="fr-FR" sz="3700" b="1" dirty="0">
                <a:gradFill flip="none" rotWithShape="1">
                  <a:gsLst>
                    <a:gs pos="0">
                      <a:schemeClr val="accent5">
                        <a:alpha val="70000"/>
                      </a:schemeClr>
                    </a:gs>
                    <a:gs pos="100000">
                      <a:schemeClr val="accent1">
                        <a:alpha val="70000"/>
                      </a:schemeClr>
                    </a:gs>
                  </a:gsLst>
                  <a:lin ang="0" scaled="1"/>
                  <a:tileRect/>
                </a:gradFill>
              </a:rPr>
              <a:t>       Œuvre  filmique</a:t>
            </a:r>
            <a:br>
              <a:rPr lang="fr-FR" sz="3700" b="1" dirty="0">
                <a:gradFill flip="none" rotWithShape="1">
                  <a:gsLst>
                    <a:gs pos="0">
                      <a:schemeClr val="accent5">
                        <a:alpha val="70000"/>
                      </a:schemeClr>
                    </a:gs>
                    <a:gs pos="100000">
                      <a:schemeClr val="accent1">
                        <a:alpha val="70000"/>
                      </a:schemeClr>
                    </a:gs>
                  </a:gsLst>
                  <a:lin ang="0" scaled="1"/>
                  <a:tileRect/>
                </a:gradFill>
              </a:rPr>
            </a:br>
            <a:r>
              <a:rPr lang="fr-FR" sz="3700" b="1" dirty="0">
                <a:gradFill flip="none" rotWithShape="1">
                  <a:gsLst>
                    <a:gs pos="0">
                      <a:schemeClr val="accent5">
                        <a:alpha val="70000"/>
                      </a:schemeClr>
                    </a:gs>
                    <a:gs pos="100000">
                      <a:schemeClr val="accent1">
                        <a:alpha val="70000"/>
                      </a:schemeClr>
                    </a:gs>
                  </a:gsLst>
                  <a:lin ang="0" scaled="1"/>
                  <a:tileRect/>
                </a:gradFill>
              </a:rPr>
              <a:t>                  2 h </a:t>
            </a:r>
            <a:br>
              <a:rPr lang="fr-FR" sz="3700" b="1" dirty="0">
                <a:gradFill flip="none" rotWithShape="1">
                  <a:gsLst>
                    <a:gs pos="0">
                      <a:schemeClr val="accent5">
                        <a:alpha val="70000"/>
                      </a:schemeClr>
                    </a:gs>
                    <a:gs pos="100000">
                      <a:schemeClr val="accent1">
                        <a:alpha val="70000"/>
                      </a:schemeClr>
                    </a:gs>
                  </a:gsLst>
                  <a:lin ang="0" scaled="1"/>
                  <a:tileRect/>
                </a:gradFill>
              </a:rPr>
            </a:br>
            <a:r>
              <a:rPr lang="fr-FR" sz="3700" b="1" dirty="0">
                <a:gradFill flip="none" rotWithShape="1">
                  <a:gsLst>
                    <a:gs pos="0">
                      <a:schemeClr val="accent5">
                        <a:alpha val="70000"/>
                      </a:schemeClr>
                    </a:gs>
                    <a:gs pos="100000">
                      <a:schemeClr val="accent1">
                        <a:alpha val="70000"/>
                      </a:schemeClr>
                    </a:gs>
                  </a:gsLst>
                  <a:lin ang="0" scaled="1"/>
                  <a:tileRect/>
                </a:gradFill>
              </a:rPr>
              <a:t>        12 </a:t>
            </a:r>
            <a:r>
              <a:rPr lang="fr-FR" sz="3700" b="1" dirty="0" err="1">
                <a:gradFill flip="none" rotWithShape="1">
                  <a:gsLst>
                    <a:gs pos="0">
                      <a:schemeClr val="accent5">
                        <a:alpha val="70000"/>
                      </a:schemeClr>
                    </a:gs>
                    <a:gs pos="100000">
                      <a:schemeClr val="accent1">
                        <a:alpha val="70000"/>
                      </a:schemeClr>
                    </a:gs>
                  </a:gsLst>
                  <a:lin ang="0" scaled="1"/>
                  <a:tileRect/>
                </a:gradFill>
              </a:rPr>
              <a:t>Angry</a:t>
            </a:r>
            <a:r>
              <a:rPr lang="fr-FR" sz="3700" b="1" dirty="0">
                <a:gradFill flip="none" rotWithShape="1">
                  <a:gsLst>
                    <a:gs pos="0">
                      <a:schemeClr val="accent5">
                        <a:alpha val="70000"/>
                      </a:schemeClr>
                    </a:gs>
                    <a:gs pos="100000">
                      <a:schemeClr val="accent1">
                        <a:alpha val="70000"/>
                      </a:schemeClr>
                    </a:gs>
                  </a:gsLst>
                  <a:lin ang="0" scaled="1"/>
                  <a:tileRect/>
                </a:gradFill>
              </a:rPr>
              <a:t> Men                           </a:t>
            </a:r>
            <a:endParaRPr lang="en-GB" sz="3700" dirty="0">
              <a:gradFill flip="none" rotWithShape="1">
                <a:gsLst>
                  <a:gs pos="0">
                    <a:schemeClr val="accent5">
                      <a:alpha val="70000"/>
                    </a:schemeClr>
                  </a:gs>
                  <a:gs pos="100000">
                    <a:schemeClr val="accent1">
                      <a:alpha val="70000"/>
                    </a:schemeClr>
                  </a:gs>
                </a:gsLst>
                <a:lin ang="0" scaled="1"/>
                <a:tileRect/>
              </a:gradFill>
            </a:endParaRPr>
          </a:p>
        </p:txBody>
      </p:sp>
      <p:sp>
        <p:nvSpPr>
          <p:cNvPr id="8" name="Content Placeholder 7">
            <a:extLst>
              <a:ext uri="{FF2B5EF4-FFF2-40B4-BE49-F238E27FC236}">
                <a16:creationId xmlns:a16="http://schemas.microsoft.com/office/drawing/2014/main" id="{96059612-0BC6-491D-BCDA-219D7C46C097}"/>
              </a:ext>
            </a:extLst>
          </p:cNvPr>
          <p:cNvSpPr>
            <a:spLocks noGrp="1"/>
          </p:cNvSpPr>
          <p:nvPr>
            <p:ph idx="1"/>
          </p:nvPr>
        </p:nvSpPr>
        <p:spPr>
          <a:xfrm>
            <a:off x="2520467" y="3844125"/>
            <a:ext cx="4581526" cy="2986087"/>
          </a:xfrm>
        </p:spPr>
        <p:txBody>
          <a:bodyPr>
            <a:normAutofit/>
          </a:bodyPr>
          <a:lstStyle/>
          <a:p>
            <a:pPr marL="228600" indent="0">
              <a:buNone/>
            </a:pPr>
            <a:endParaRPr lang="fr-FR" sz="1800" b="1" dirty="0">
              <a:solidFill>
                <a:schemeClr val="tx2">
                  <a:alpha val="60000"/>
                </a:schemeClr>
              </a:solidFill>
            </a:endParaRPr>
          </a:p>
          <a:p>
            <a:endParaRPr lang="fr-FR" sz="1800" b="1" dirty="0">
              <a:solidFill>
                <a:schemeClr val="tx2">
                  <a:alpha val="60000"/>
                </a:schemeClr>
              </a:solidFill>
            </a:endParaRPr>
          </a:p>
          <a:p>
            <a:r>
              <a:rPr lang="fr-FR" sz="1800" b="1" dirty="0">
                <a:solidFill>
                  <a:schemeClr val="accent1">
                    <a:lumMod val="75000"/>
                    <a:alpha val="60000"/>
                  </a:schemeClr>
                </a:solidFill>
              </a:rPr>
              <a:t>Sidney Lumet</a:t>
            </a:r>
            <a:endParaRPr lang="en-US" sz="1800" dirty="0">
              <a:solidFill>
                <a:schemeClr val="accent1">
                  <a:lumMod val="75000"/>
                  <a:alpha val="60000"/>
                </a:schemeClr>
              </a:solidFill>
            </a:endParaRPr>
          </a:p>
        </p:txBody>
      </p:sp>
      <p:pic>
        <p:nvPicPr>
          <p:cNvPr id="4" name="Espace réservé du contenu 5">
            <a:extLst>
              <a:ext uri="{FF2B5EF4-FFF2-40B4-BE49-F238E27FC236}">
                <a16:creationId xmlns:a16="http://schemas.microsoft.com/office/drawing/2014/main" id="{1A917322-FFFD-4265-9DDC-2CE79FB52CC4}"/>
              </a:ext>
            </a:extLst>
          </p:cNvPr>
          <p:cNvPicPr>
            <a:picLocks noChangeAspect="1"/>
          </p:cNvPicPr>
          <p:nvPr/>
        </p:nvPicPr>
        <p:blipFill>
          <a:blip r:embed="rId2">
            <a:alphaModFix amt="90000"/>
          </a:blip>
          <a:stretch>
            <a:fillRect/>
          </a:stretch>
        </p:blipFill>
        <p:spPr>
          <a:xfrm>
            <a:off x="6995461" y="857251"/>
            <a:ext cx="3693771" cy="5115710"/>
          </a:xfrm>
          <a:prstGeom prst="rect">
            <a:avLst/>
          </a:prstGeom>
          <a:solidFill>
            <a:schemeClr val="bg1"/>
          </a:solidFill>
        </p:spPr>
      </p:pic>
    </p:spTree>
    <p:extLst>
      <p:ext uri="{BB962C8B-B14F-4D97-AF65-F5344CB8AC3E}">
        <p14:creationId xmlns:p14="http://schemas.microsoft.com/office/powerpoint/2010/main" val="417056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D39FEA1-71FD-49C9-85BF-5AE9235C172B}"/>
              </a:ext>
            </a:extLst>
          </p:cNvPr>
          <p:cNvSpPr>
            <a:spLocks noGrp="1"/>
          </p:cNvSpPr>
          <p:nvPr>
            <p:ph type="body" idx="1"/>
          </p:nvPr>
        </p:nvSpPr>
        <p:spPr/>
        <p:txBody>
          <a:bodyPr>
            <a:normAutofit fontScale="92500" lnSpcReduction="20000"/>
          </a:bodyPr>
          <a:lstStyle/>
          <a:p>
            <a:r>
              <a:rPr lang="fr-FR" dirty="0">
                <a:solidFill>
                  <a:schemeClr val="accent1">
                    <a:lumMod val="75000"/>
                    <a:alpha val="70000"/>
                  </a:schemeClr>
                </a:solidFill>
              </a:rPr>
              <a:t> </a:t>
            </a:r>
            <a:endParaRPr lang="en-GB" dirty="0">
              <a:solidFill>
                <a:schemeClr val="accent1">
                  <a:lumMod val="75000"/>
                  <a:alpha val="70000"/>
                </a:schemeClr>
              </a:solidFill>
            </a:endParaRPr>
          </a:p>
        </p:txBody>
      </p:sp>
      <p:sp>
        <p:nvSpPr>
          <p:cNvPr id="5" name="Espace réservé du texte 4">
            <a:extLst>
              <a:ext uri="{FF2B5EF4-FFF2-40B4-BE49-F238E27FC236}">
                <a16:creationId xmlns:a16="http://schemas.microsoft.com/office/drawing/2014/main" id="{2C6787FB-4FA6-486C-9B16-6996D84B9D3D}"/>
              </a:ext>
            </a:extLst>
          </p:cNvPr>
          <p:cNvSpPr>
            <a:spLocks noGrp="1"/>
          </p:cNvSpPr>
          <p:nvPr>
            <p:ph type="body" sz="quarter" idx="3"/>
          </p:nvPr>
        </p:nvSpPr>
        <p:spPr>
          <a:xfrm>
            <a:off x="4492730" y="2169622"/>
            <a:ext cx="7311545" cy="823912"/>
          </a:xfrm>
        </p:spPr>
        <p:txBody>
          <a:bodyPr>
            <a:normAutofit fontScale="92500" lnSpcReduction="20000"/>
          </a:bodyPr>
          <a:lstStyle/>
          <a:p>
            <a:r>
              <a:rPr lang="fr-FR" dirty="0">
                <a:solidFill>
                  <a:schemeClr val="accent1">
                    <a:lumMod val="75000"/>
                    <a:alpha val="70000"/>
                  </a:schemeClr>
                </a:solidFill>
              </a:rPr>
              <a:t>         </a:t>
            </a:r>
            <a:r>
              <a:rPr lang="fr-FR" b="1" dirty="0" err="1">
                <a:solidFill>
                  <a:schemeClr val="accent1">
                    <a:lumMod val="75000"/>
                    <a:alpha val="70000"/>
                  </a:schemeClr>
                </a:solidFill>
              </a:rPr>
              <a:t>Novels</a:t>
            </a:r>
            <a:r>
              <a:rPr lang="fr-FR" b="1" dirty="0">
                <a:solidFill>
                  <a:schemeClr val="accent1">
                    <a:lumMod val="75000"/>
                    <a:alpha val="70000"/>
                  </a:schemeClr>
                </a:solidFill>
              </a:rPr>
              <a:t> – </a:t>
            </a:r>
            <a:r>
              <a:rPr lang="fr-FR" b="1" dirty="0" err="1">
                <a:solidFill>
                  <a:schemeClr val="accent1">
                    <a:lumMod val="75000"/>
                    <a:alpha val="70000"/>
                  </a:schemeClr>
                </a:solidFill>
              </a:rPr>
              <a:t>Songs</a:t>
            </a:r>
            <a:r>
              <a:rPr lang="fr-FR" b="1" dirty="0">
                <a:solidFill>
                  <a:schemeClr val="accent1">
                    <a:lumMod val="75000"/>
                    <a:alpha val="70000"/>
                  </a:schemeClr>
                </a:solidFill>
              </a:rPr>
              <a:t> -</a:t>
            </a:r>
            <a:r>
              <a:rPr lang="fr-FR" b="1" dirty="0" err="1">
                <a:solidFill>
                  <a:schemeClr val="accent1">
                    <a:lumMod val="75000"/>
                    <a:alpha val="70000"/>
                  </a:schemeClr>
                </a:solidFill>
              </a:rPr>
              <a:t>cinema</a:t>
            </a:r>
            <a:endParaRPr lang="fr-FR" b="1" dirty="0">
              <a:solidFill>
                <a:schemeClr val="accent1">
                  <a:lumMod val="75000"/>
                  <a:alpha val="70000"/>
                </a:schemeClr>
              </a:solidFill>
            </a:endParaRPr>
          </a:p>
          <a:p>
            <a:r>
              <a:rPr lang="fr-FR" sz="1900" dirty="0">
                <a:solidFill>
                  <a:schemeClr val="accent1">
                    <a:lumMod val="75000"/>
                    <a:alpha val="70000"/>
                  </a:schemeClr>
                </a:solidFill>
              </a:rPr>
              <a:t>      The </a:t>
            </a:r>
            <a:r>
              <a:rPr lang="fr-FR" sz="1900" dirty="0" err="1">
                <a:solidFill>
                  <a:schemeClr val="accent1">
                    <a:lumMod val="75000"/>
                    <a:alpha val="70000"/>
                  </a:schemeClr>
                </a:solidFill>
              </a:rPr>
              <a:t>Bronte</a:t>
            </a:r>
            <a:r>
              <a:rPr lang="fr-FR" sz="1900" dirty="0">
                <a:solidFill>
                  <a:schemeClr val="accent1">
                    <a:lumMod val="75000"/>
                    <a:alpha val="70000"/>
                  </a:schemeClr>
                </a:solidFill>
              </a:rPr>
              <a:t> </a:t>
            </a:r>
            <a:r>
              <a:rPr lang="fr-FR" sz="1900" dirty="0" err="1">
                <a:solidFill>
                  <a:schemeClr val="accent1">
                    <a:lumMod val="75000"/>
                    <a:alpha val="70000"/>
                  </a:schemeClr>
                </a:solidFill>
              </a:rPr>
              <a:t>sisters-K.Bush</a:t>
            </a:r>
            <a:r>
              <a:rPr lang="fr-FR" sz="1900" dirty="0">
                <a:solidFill>
                  <a:schemeClr val="accent1">
                    <a:lumMod val="75000"/>
                    <a:alpha val="70000"/>
                  </a:schemeClr>
                </a:solidFill>
              </a:rPr>
              <a:t>(</a:t>
            </a:r>
            <a:r>
              <a:rPr lang="fr-FR" sz="1900" dirty="0" err="1">
                <a:solidFill>
                  <a:schemeClr val="accent1">
                    <a:lumMod val="75000"/>
                    <a:alpha val="70000"/>
                  </a:schemeClr>
                </a:solidFill>
              </a:rPr>
              <a:t>song</a:t>
            </a:r>
            <a:r>
              <a:rPr lang="fr-FR" sz="1900" dirty="0">
                <a:solidFill>
                  <a:schemeClr val="accent1">
                    <a:lumMod val="75000"/>
                    <a:alpha val="70000"/>
                  </a:schemeClr>
                </a:solidFill>
              </a:rPr>
              <a:t>)</a:t>
            </a:r>
            <a:endParaRPr lang="en-GB" sz="1900" dirty="0">
              <a:solidFill>
                <a:schemeClr val="accent1">
                  <a:lumMod val="75000"/>
                  <a:alpha val="70000"/>
                </a:schemeClr>
              </a:solidFill>
            </a:endParaRPr>
          </a:p>
        </p:txBody>
      </p:sp>
      <p:sp>
        <p:nvSpPr>
          <p:cNvPr id="7" name="Titre 6">
            <a:extLst>
              <a:ext uri="{FF2B5EF4-FFF2-40B4-BE49-F238E27FC236}">
                <a16:creationId xmlns:a16="http://schemas.microsoft.com/office/drawing/2014/main" id="{400CD6BD-CC75-49FE-9612-1A585E73A08E}"/>
              </a:ext>
            </a:extLst>
          </p:cNvPr>
          <p:cNvSpPr txBox="1">
            <a:spLocks noGrp="1"/>
          </p:cNvSpPr>
          <p:nvPr>
            <p:ph type="title"/>
          </p:nvPr>
        </p:nvSpPr>
        <p:spPr>
          <a:xfrm>
            <a:off x="839788" y="554905"/>
            <a:ext cx="10515600" cy="1311128"/>
          </a:xfrm>
          <a:prstGeom prst="rect">
            <a:avLst/>
          </a:prstGeom>
          <a:solidFill>
            <a:schemeClr val="accent1">
              <a:lumMod val="60000"/>
              <a:lumOff val="40000"/>
            </a:schemeClr>
          </a:solidFill>
        </p:spPr>
        <p:txBody>
          <a:bodyPr wrap="square">
            <a:spAutoFit/>
          </a:bodyPr>
          <a:lstStyle/>
          <a:p>
            <a:pPr marL="0" indent="0" algn="ctr">
              <a:buNone/>
            </a:pPr>
            <a:r>
              <a:rPr lang="fr-FR" sz="2000" b="1" dirty="0"/>
              <a:t> </a:t>
            </a:r>
          </a:p>
          <a:p>
            <a:pPr marL="0" indent="0" algn="ctr">
              <a:buNone/>
            </a:pPr>
            <a:r>
              <a:rPr lang="fr-FR" sz="4800" b="1" dirty="0"/>
              <a:t> Séquences  variées </a:t>
            </a:r>
            <a:br>
              <a:rPr lang="fr-FR" sz="2000" b="1" dirty="0"/>
            </a:br>
            <a:endParaRPr lang="fr-FR" sz="2000" dirty="0"/>
          </a:p>
        </p:txBody>
      </p:sp>
      <p:pic>
        <p:nvPicPr>
          <p:cNvPr id="8" name="Picture 2" descr="Best 54+ Wuthering Heights Wallpaper on HipWallpaper | Wuthering Heights  Wallpaper, Wallpaper Seaside Heights NJ and Seaside Heights Boardwalk  Wallpaper">
            <a:extLst>
              <a:ext uri="{FF2B5EF4-FFF2-40B4-BE49-F238E27FC236}">
                <a16:creationId xmlns:a16="http://schemas.microsoft.com/office/drawing/2014/main" id="{0EC9D108-1CB3-4837-8E6B-C54308CBDB1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 b="3080"/>
          <a:stretch/>
        </p:blipFill>
        <p:spPr bwMode="auto">
          <a:xfrm>
            <a:off x="5179156" y="3044441"/>
            <a:ext cx="2443288" cy="16400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024C7AED-B6B7-483E-8AB1-39B7A6010664}"/>
              </a:ext>
            </a:extLst>
          </p:cNvPr>
          <p:cNvPicPr>
            <a:picLocks noChangeAspect="1"/>
          </p:cNvPicPr>
          <p:nvPr/>
        </p:nvPicPr>
        <p:blipFill>
          <a:blip r:embed="rId3"/>
          <a:stretch>
            <a:fillRect/>
          </a:stretch>
        </p:blipFill>
        <p:spPr>
          <a:xfrm>
            <a:off x="5479177" y="4735399"/>
            <a:ext cx="1908627" cy="1479555"/>
          </a:xfrm>
          <a:prstGeom prst="rect">
            <a:avLst/>
          </a:prstGeom>
        </p:spPr>
      </p:pic>
      <p:sp>
        <p:nvSpPr>
          <p:cNvPr id="2" name="AutoShape 2" descr="The Picture of Dorian Gray - broché">
            <a:extLst>
              <a:ext uri="{FF2B5EF4-FFF2-40B4-BE49-F238E27FC236}">
                <a16:creationId xmlns:a16="http://schemas.microsoft.com/office/drawing/2014/main" id="{93584426-0DF7-2A36-EE6D-5B8D1FFFC5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The Picture of Dorian Gray - broché">
            <a:extLst>
              <a:ext uri="{FF2B5EF4-FFF2-40B4-BE49-F238E27FC236}">
                <a16:creationId xmlns:a16="http://schemas.microsoft.com/office/drawing/2014/main" id="{60090ABC-A8BD-B4E7-CE21-B3EA27755EC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The Picture of Dorian Gray - broché">
            <a:extLst>
              <a:ext uri="{FF2B5EF4-FFF2-40B4-BE49-F238E27FC236}">
                <a16:creationId xmlns:a16="http://schemas.microsoft.com/office/drawing/2014/main" id="{2E59D568-DE9E-9351-5333-21503B62B8A9}"/>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a:extLst>
              <a:ext uri="{FF2B5EF4-FFF2-40B4-BE49-F238E27FC236}">
                <a16:creationId xmlns:a16="http://schemas.microsoft.com/office/drawing/2014/main" id="{EB5DD07A-6A1C-ED38-22D5-CD8EEF02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0700" y="2969663"/>
            <a:ext cx="2006083" cy="2993533"/>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contenu 11">
            <a:extLst>
              <a:ext uri="{FF2B5EF4-FFF2-40B4-BE49-F238E27FC236}">
                <a16:creationId xmlns:a16="http://schemas.microsoft.com/office/drawing/2014/main" id="{46A6A0B3-17D4-4B2D-7846-C0B2B51B2843}"/>
              </a:ext>
            </a:extLst>
          </p:cNvPr>
          <p:cNvSpPr>
            <a:spLocks noGrp="1"/>
          </p:cNvSpPr>
          <p:nvPr>
            <p:ph sz="quarter" idx="4"/>
          </p:nvPr>
        </p:nvSpPr>
        <p:spPr>
          <a:xfrm>
            <a:off x="8611340" y="2024746"/>
            <a:ext cx="2529353" cy="3418107"/>
          </a:xfrm>
        </p:spPr>
        <p:txBody>
          <a:bodyPr>
            <a:normAutofit/>
          </a:bodyPr>
          <a:lstStyle/>
          <a:p>
            <a:pPr marL="228600" indent="0">
              <a:buNone/>
            </a:pPr>
            <a:r>
              <a:rPr lang="fr-FR" sz="2400" b="1" dirty="0" err="1">
                <a:solidFill>
                  <a:schemeClr val="accent1">
                    <a:lumMod val="75000"/>
                    <a:alpha val="70000"/>
                  </a:schemeClr>
                </a:solidFill>
              </a:rPr>
              <a:t>Viactorian</a:t>
            </a:r>
            <a:r>
              <a:rPr lang="fr-FR" sz="2400" b="1" dirty="0">
                <a:solidFill>
                  <a:schemeClr val="accent1">
                    <a:lumMod val="75000"/>
                    <a:alpha val="70000"/>
                  </a:schemeClr>
                </a:solidFill>
              </a:rPr>
              <a:t>   </a:t>
            </a:r>
            <a:r>
              <a:rPr lang="fr-FR" sz="2400" b="1" dirty="0" err="1">
                <a:solidFill>
                  <a:schemeClr val="accent1">
                    <a:lumMod val="75000"/>
                    <a:alpha val="70000"/>
                  </a:schemeClr>
                </a:solidFill>
              </a:rPr>
              <a:t>Literature</a:t>
            </a:r>
            <a:r>
              <a:rPr lang="fr-FR" sz="2400" b="1" dirty="0">
                <a:solidFill>
                  <a:schemeClr val="accent1">
                    <a:lumMod val="75000"/>
                    <a:alpha val="70000"/>
                  </a:schemeClr>
                </a:solidFill>
              </a:rPr>
              <a:t> </a:t>
            </a:r>
            <a:endParaRPr lang="en-GB" sz="2400" b="1" dirty="0">
              <a:solidFill>
                <a:schemeClr val="accent1">
                  <a:lumMod val="75000"/>
                  <a:alpha val="70000"/>
                </a:schemeClr>
              </a:solidFill>
            </a:endParaRPr>
          </a:p>
        </p:txBody>
      </p:sp>
      <p:pic>
        <p:nvPicPr>
          <p:cNvPr id="3074" name="Picture 2">
            <a:extLst>
              <a:ext uri="{FF2B5EF4-FFF2-40B4-BE49-F238E27FC236}">
                <a16:creationId xmlns:a16="http://schemas.microsoft.com/office/drawing/2014/main" id="{FA0DA409-E2C2-9DF3-5EBE-0448F37CC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261" y="2466180"/>
            <a:ext cx="295275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447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8588E-B9CF-42B2-8F41-311ED3434861}"/>
              </a:ext>
            </a:extLst>
          </p:cNvPr>
          <p:cNvSpPr>
            <a:spLocks noGrp="1"/>
          </p:cNvSpPr>
          <p:nvPr>
            <p:ph type="title"/>
          </p:nvPr>
        </p:nvSpPr>
        <p:spPr>
          <a:solidFill>
            <a:schemeClr val="accent1">
              <a:lumMod val="20000"/>
              <a:lumOff val="80000"/>
            </a:schemeClr>
          </a:solidFill>
        </p:spPr>
        <p:txBody>
          <a:bodyPr>
            <a:normAutofit/>
          </a:bodyPr>
          <a:lstStyle/>
          <a:p>
            <a:r>
              <a:rPr lang="fr-FR" dirty="0"/>
              <a:t>Voyage  …</a:t>
            </a:r>
            <a:endParaRPr lang="en-GB" dirty="0"/>
          </a:p>
        </p:txBody>
      </p:sp>
      <p:sp>
        <p:nvSpPr>
          <p:cNvPr id="9" name="AutoShape 2">
            <a:extLst>
              <a:ext uri="{FF2B5EF4-FFF2-40B4-BE49-F238E27FC236}">
                <a16:creationId xmlns:a16="http://schemas.microsoft.com/office/drawing/2014/main" id="{9ED44272-AEAE-4549-A8F7-F8DA7AF777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Espace réservé du contenu 9" descr="Une image contenant habits, personne, collage, sourire&#10;&#10;Description générée automatiquement">
            <a:extLst>
              <a:ext uri="{FF2B5EF4-FFF2-40B4-BE49-F238E27FC236}">
                <a16:creationId xmlns:a16="http://schemas.microsoft.com/office/drawing/2014/main" id="{DB9852C7-CE29-8590-815E-4113BABA12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5314" y="2042357"/>
            <a:ext cx="3998913" cy="3998913"/>
          </a:xfrm>
        </p:spPr>
      </p:pic>
      <p:pic>
        <p:nvPicPr>
          <p:cNvPr id="13" name="Image 12" descr="Une image contenant ciel, plein air, personne, habits&#10;&#10;Description générée automatiquement">
            <a:extLst>
              <a:ext uri="{FF2B5EF4-FFF2-40B4-BE49-F238E27FC236}">
                <a16:creationId xmlns:a16="http://schemas.microsoft.com/office/drawing/2014/main" id="{6A2CE0D8-365E-C2E3-0816-460CC2F9F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404" y="925750"/>
            <a:ext cx="2827908" cy="2655650"/>
          </a:xfrm>
          <a:prstGeom prst="rect">
            <a:avLst/>
          </a:prstGeom>
        </p:spPr>
      </p:pic>
      <p:pic>
        <p:nvPicPr>
          <p:cNvPr id="16" name="Image 15" descr="Une image contenant texte, capture d’écran, vidéo, intérieur&#10;&#10;Description générée automatiquement">
            <a:extLst>
              <a:ext uri="{FF2B5EF4-FFF2-40B4-BE49-F238E27FC236}">
                <a16:creationId xmlns:a16="http://schemas.microsoft.com/office/drawing/2014/main" id="{8C597087-3DEE-62E3-4B09-E50CCC221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9518" y="720657"/>
            <a:ext cx="3046885" cy="5416685"/>
          </a:xfrm>
          <a:prstGeom prst="rect">
            <a:avLst/>
          </a:prstGeom>
        </p:spPr>
      </p:pic>
      <p:pic>
        <p:nvPicPr>
          <p:cNvPr id="19" name="Image 18" descr="Une image contenant habits, personne, plafond, intérieur&#10;&#10;Description générée automatiquement">
            <a:extLst>
              <a:ext uri="{FF2B5EF4-FFF2-40B4-BE49-F238E27FC236}">
                <a16:creationId xmlns:a16="http://schemas.microsoft.com/office/drawing/2014/main" id="{87656CCF-7B53-8DD6-7395-204F377622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915" y="3718340"/>
            <a:ext cx="3046886" cy="2266121"/>
          </a:xfrm>
          <a:prstGeom prst="rect">
            <a:avLst/>
          </a:prstGeom>
        </p:spPr>
      </p:pic>
    </p:spTree>
    <p:extLst>
      <p:ext uri="{BB962C8B-B14F-4D97-AF65-F5344CB8AC3E}">
        <p14:creationId xmlns:p14="http://schemas.microsoft.com/office/powerpoint/2010/main" val="1841170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8588E-B9CF-42B2-8F41-311ED3434861}"/>
              </a:ext>
            </a:extLst>
          </p:cNvPr>
          <p:cNvSpPr>
            <a:spLocks noGrp="1"/>
          </p:cNvSpPr>
          <p:nvPr>
            <p:ph type="title"/>
          </p:nvPr>
        </p:nvSpPr>
        <p:spPr>
          <a:solidFill>
            <a:schemeClr val="accent1">
              <a:lumMod val="20000"/>
              <a:lumOff val="80000"/>
            </a:schemeClr>
          </a:solidFill>
        </p:spPr>
        <p:txBody>
          <a:bodyPr/>
          <a:lstStyle/>
          <a:p>
            <a:r>
              <a:rPr lang="fr-FR" dirty="0"/>
              <a:t>Petite sortie  …</a:t>
            </a:r>
            <a:endParaRPr lang="en-GB" dirty="0"/>
          </a:p>
        </p:txBody>
      </p:sp>
      <p:sp>
        <p:nvSpPr>
          <p:cNvPr id="9" name="AutoShape 2">
            <a:extLst>
              <a:ext uri="{FF2B5EF4-FFF2-40B4-BE49-F238E27FC236}">
                <a16:creationId xmlns:a16="http://schemas.microsoft.com/office/drawing/2014/main" id="{9ED44272-AEAE-4549-A8F7-F8DA7AF777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Image 2" descr="Une image contenant bâtiment, intérieur&#10;&#10;Description générée automatiquement">
            <a:extLst>
              <a:ext uri="{FF2B5EF4-FFF2-40B4-BE49-F238E27FC236}">
                <a16:creationId xmlns:a16="http://schemas.microsoft.com/office/drawing/2014/main" id="{207815F0-7DF6-804C-EDCD-BA58AC1C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106" y="865862"/>
            <a:ext cx="2963694" cy="2222771"/>
          </a:xfrm>
          <a:prstGeom prst="rect">
            <a:avLst/>
          </a:prstGeom>
        </p:spPr>
      </p:pic>
      <p:pic>
        <p:nvPicPr>
          <p:cNvPr id="7" name="Espace réservé du contenu 6" descr="Une image contenant chaussures, habits, personne, nuage&#10;&#10;Description générée automatiquement">
            <a:extLst>
              <a:ext uri="{FF2B5EF4-FFF2-40B4-BE49-F238E27FC236}">
                <a16:creationId xmlns:a16="http://schemas.microsoft.com/office/drawing/2014/main" id="{48126FED-018E-BDA8-B9B3-8824246444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818137" y="1651000"/>
            <a:ext cx="3048000" cy="2286000"/>
          </a:xfrm>
        </p:spPr>
      </p:pic>
      <p:pic>
        <p:nvPicPr>
          <p:cNvPr id="12" name="Image 11" descr="Une image contenant livre, scène, intérieur, étagère&#10;&#10;Description générée automatiquement">
            <a:extLst>
              <a:ext uri="{FF2B5EF4-FFF2-40B4-BE49-F238E27FC236}">
                <a16:creationId xmlns:a16="http://schemas.microsoft.com/office/drawing/2014/main" id="{B2447A1B-D5D8-1F79-63DD-D288E0FCA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948" y="3581400"/>
            <a:ext cx="3048000" cy="2286000"/>
          </a:xfrm>
          <a:prstGeom prst="rect">
            <a:avLst/>
          </a:prstGeom>
        </p:spPr>
      </p:pic>
      <p:pic>
        <p:nvPicPr>
          <p:cNvPr id="15" name="Image 14" descr="Une image contenant habits, personne, plein air, ciel&#10;&#10;Description générée automatiquement">
            <a:extLst>
              <a:ext uri="{FF2B5EF4-FFF2-40B4-BE49-F238E27FC236}">
                <a16:creationId xmlns:a16="http://schemas.microsoft.com/office/drawing/2014/main" id="{5CB9DB04-4980-C5B4-B167-C207A7153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255" y="802633"/>
            <a:ext cx="3048000" cy="2286000"/>
          </a:xfrm>
          <a:prstGeom prst="rect">
            <a:avLst/>
          </a:prstGeom>
        </p:spPr>
      </p:pic>
      <p:pic>
        <p:nvPicPr>
          <p:cNvPr id="17" name="Image 16" descr="Une image contenant habits, personne, Visage humain, parapluie&#10;&#10;Description générée automatiquement">
            <a:extLst>
              <a:ext uri="{FF2B5EF4-FFF2-40B4-BE49-F238E27FC236}">
                <a16:creationId xmlns:a16="http://schemas.microsoft.com/office/drawing/2014/main" id="{EC9763D8-2621-809F-010B-848A53746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383" y="4064000"/>
            <a:ext cx="3048000" cy="2286000"/>
          </a:xfrm>
          <a:prstGeom prst="rect">
            <a:avLst/>
          </a:prstGeom>
        </p:spPr>
      </p:pic>
      <p:pic>
        <p:nvPicPr>
          <p:cNvPr id="4" name="Espace réservé du contenu 7" descr="Une image contenant personne, table, intérieur, gens&#10;&#10;Description générée automatiquement">
            <a:extLst>
              <a:ext uri="{FF2B5EF4-FFF2-40B4-BE49-F238E27FC236}">
                <a16:creationId xmlns:a16="http://schemas.microsoft.com/office/drawing/2014/main" id="{4F82AD98-A4D5-1226-AE4A-A92E806F5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9306" y="3276600"/>
            <a:ext cx="2255368" cy="3008097"/>
          </a:xfrm>
          <a:prstGeom prst="rect">
            <a:avLst/>
          </a:prstGeom>
        </p:spPr>
      </p:pic>
    </p:spTree>
    <p:extLst>
      <p:ext uri="{BB962C8B-B14F-4D97-AF65-F5344CB8AC3E}">
        <p14:creationId xmlns:p14="http://schemas.microsoft.com/office/powerpoint/2010/main" val="2573778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docProps/app.xml><?xml version="1.0" encoding="utf-8"?>
<Properties xmlns="http://schemas.openxmlformats.org/officeDocument/2006/extended-properties" xmlns:vt="http://schemas.openxmlformats.org/officeDocument/2006/docPropsVTypes">
  <TotalTime>306</TotalTime>
  <Words>947</Words>
  <Application>Microsoft Office PowerPoint</Application>
  <PresentationFormat>Grand écran</PresentationFormat>
  <Paragraphs>140</Paragraphs>
  <Slides>29</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29</vt:i4>
      </vt:variant>
    </vt:vector>
  </HeadingPairs>
  <TitlesOfParts>
    <vt:vector size="34" baseType="lpstr">
      <vt:lpstr>Arial</vt:lpstr>
      <vt:lpstr>Avenir Next LT Pro</vt:lpstr>
      <vt:lpstr>Sabon Next LT</vt:lpstr>
      <vt:lpstr>Wingdings</vt:lpstr>
      <vt:lpstr>LuminousVTI</vt:lpstr>
      <vt:lpstr>    LLCER   2024-2025</vt:lpstr>
      <vt:lpstr>                  Horaires   4H - 6 H</vt:lpstr>
      <vt:lpstr>         Oeuvres integrales premières 2 h </vt:lpstr>
      <vt:lpstr>         Oeuvres integrales terminale 2 h </vt:lpstr>
      <vt:lpstr>     Œuvre  filmique             Première                 1 h          Stanley Kubrick                         </vt:lpstr>
      <vt:lpstr>Terminale         Œuvre  filmique                   2 h          12 Angry Men                           </vt:lpstr>
      <vt:lpstr>   Séquences  variées  </vt:lpstr>
      <vt:lpstr>Voyage  …</vt:lpstr>
      <vt:lpstr>Petite sortie  …</vt:lpstr>
      <vt:lpstr> Cinema </vt:lpstr>
      <vt:lpstr>                                                     </vt:lpstr>
      <vt:lpstr> Théâtre </vt:lpstr>
      <vt:lpstr> Représentation</vt:lpstr>
      <vt:lpstr>Critique Littéraire</vt:lpstr>
      <vt:lpstr>Critique  cinématographique</vt:lpstr>
      <vt:lpstr>Atelier écriture  Claire Larquemain</vt:lpstr>
      <vt:lpstr>Intervenant de pays anglophone</vt:lpstr>
      <vt:lpstr> Uniform Day </vt:lpstr>
      <vt:lpstr>Présentation PowerPoint</vt:lpstr>
      <vt:lpstr>Présentation PowerPoint</vt:lpstr>
      <vt:lpstr>Présentation PowerPoint</vt:lpstr>
      <vt:lpstr>Présentation PowerPoint</vt:lpstr>
      <vt:lpstr>Accent mis sur contexte littéraire</vt:lpstr>
      <vt:lpstr>Accent mis sur contexte littéraire</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2022-2023</dc:title>
  <dc:creator>LAGOUTTE Sylvie</dc:creator>
  <cp:lastModifiedBy>Rose</cp:lastModifiedBy>
  <cp:revision>150</cp:revision>
  <dcterms:created xsi:type="dcterms:W3CDTF">2021-12-18T08:32:43Z</dcterms:created>
  <dcterms:modified xsi:type="dcterms:W3CDTF">2024-01-21T06:26:47Z</dcterms:modified>
</cp:coreProperties>
</file>